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5.xml" ContentType="application/vnd.openxmlformats-officedocument.themeOverr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theme/themeOverride6.xml" ContentType="application/vnd.openxmlformats-officedocument.themeOverr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2" r:id="rId2"/>
  </p:sldMasterIdLst>
  <p:notesMasterIdLst>
    <p:notesMasterId r:id="rId72"/>
  </p:notesMasterIdLst>
  <p:sldIdLst>
    <p:sldId id="810" r:id="rId3"/>
    <p:sldId id="257" r:id="rId4"/>
    <p:sldId id="811" r:id="rId5"/>
    <p:sldId id="258" r:id="rId6"/>
    <p:sldId id="259" r:id="rId7"/>
    <p:sldId id="812" r:id="rId8"/>
    <p:sldId id="769" r:id="rId9"/>
    <p:sldId id="819" r:id="rId10"/>
    <p:sldId id="814" r:id="rId11"/>
    <p:sldId id="823" r:id="rId12"/>
    <p:sldId id="825" r:id="rId13"/>
    <p:sldId id="824" r:id="rId14"/>
    <p:sldId id="821" r:id="rId15"/>
    <p:sldId id="822" r:id="rId16"/>
    <p:sldId id="813" r:id="rId17"/>
    <p:sldId id="818" r:id="rId18"/>
    <p:sldId id="770" r:id="rId19"/>
    <p:sldId id="773" r:id="rId20"/>
    <p:sldId id="774" r:id="rId21"/>
    <p:sldId id="772" r:id="rId22"/>
    <p:sldId id="778" r:id="rId23"/>
    <p:sldId id="779" r:id="rId24"/>
    <p:sldId id="806" r:id="rId25"/>
    <p:sldId id="775" r:id="rId26"/>
    <p:sldId id="776" r:id="rId27"/>
    <p:sldId id="777" r:id="rId28"/>
    <p:sldId id="780" r:id="rId29"/>
    <p:sldId id="781" r:id="rId30"/>
    <p:sldId id="782" r:id="rId31"/>
    <p:sldId id="783" r:id="rId32"/>
    <p:sldId id="784" r:id="rId33"/>
    <p:sldId id="785" r:id="rId34"/>
    <p:sldId id="786" r:id="rId35"/>
    <p:sldId id="787" r:id="rId36"/>
    <p:sldId id="788" r:id="rId37"/>
    <p:sldId id="789" r:id="rId38"/>
    <p:sldId id="808" r:id="rId39"/>
    <p:sldId id="809" r:id="rId40"/>
    <p:sldId id="805" r:id="rId41"/>
    <p:sldId id="790" r:id="rId42"/>
    <p:sldId id="791" r:id="rId43"/>
    <p:sldId id="792" r:id="rId44"/>
    <p:sldId id="793" r:id="rId45"/>
    <p:sldId id="794" r:id="rId46"/>
    <p:sldId id="795" r:id="rId47"/>
    <p:sldId id="796" r:id="rId48"/>
    <p:sldId id="797" r:id="rId49"/>
    <p:sldId id="798" r:id="rId50"/>
    <p:sldId id="799" r:id="rId51"/>
    <p:sldId id="260" r:id="rId52"/>
    <p:sldId id="261" r:id="rId53"/>
    <p:sldId id="262" r:id="rId54"/>
    <p:sldId id="263" r:id="rId55"/>
    <p:sldId id="264" r:id="rId56"/>
    <p:sldId id="265" r:id="rId57"/>
    <p:sldId id="266" r:id="rId58"/>
    <p:sldId id="267" r:id="rId59"/>
    <p:sldId id="268" r:id="rId60"/>
    <p:sldId id="269" r:id="rId61"/>
    <p:sldId id="270" r:id="rId62"/>
    <p:sldId id="271" r:id="rId63"/>
    <p:sldId id="272" r:id="rId64"/>
    <p:sldId id="273" r:id="rId65"/>
    <p:sldId id="274" r:id="rId66"/>
    <p:sldId id="816" r:id="rId67"/>
    <p:sldId id="820" r:id="rId68"/>
    <p:sldId id="804" r:id="rId69"/>
    <p:sldId id="802" r:id="rId70"/>
    <p:sldId id="801" r:id="rId71"/>
  </p:sldIdLst>
  <p:sldSz cx="12192000" cy="6858000"/>
  <p:notesSz cx="6858000" cy="9144000"/>
  <p:embeddedFontLst>
    <p:embeddedFont>
      <p:font typeface="Antonio" pitchFamily="2" charset="0"/>
      <p:regular r:id="rId73"/>
      <p:bold r:id="rId74"/>
    </p:embeddedFont>
    <p:embeddedFont>
      <p:font typeface="Bebas Neue" panose="020B0000000000000000" pitchFamily="34" charset="0"/>
      <p:regular r:id="rId75"/>
    </p:embeddedFont>
    <p:embeddedFont>
      <p:font typeface="Calibri" panose="020F0502020204030204" pitchFamily="34" charset="0"/>
      <p:regular r:id="rId76"/>
      <p:bold r:id="rId77"/>
      <p:italic r:id="rId78"/>
      <p:boldItalic r:id="rId79"/>
    </p:embeddedFont>
    <p:embeddedFont>
      <p:font typeface="Calibri Light" panose="020F0302020204030204" pitchFamily="34" charset="0"/>
      <p:regular r:id="rId80"/>
      <p:italic r:id="rId81"/>
    </p:embeddedFont>
    <p:embeddedFont>
      <p:font typeface="Helvetica" panose="020B0604020202020204" pitchFamily="34" charset="0"/>
      <p:regular r:id="rId82"/>
      <p:bold r:id="rId83"/>
      <p:italic r:id="rId84"/>
      <p:boldItalic r:id="rId85"/>
    </p:embeddedFont>
    <p:embeddedFont>
      <p:font typeface="Playfair Display" panose="00000500000000000000" pitchFamily="2" charset="0"/>
      <p:regular r:id="rId86"/>
      <p:bold r:id="rId87"/>
      <p:italic r:id="rId88"/>
      <p:boldItalic r:id="rId89"/>
    </p:embeddedFont>
    <p:embeddedFont>
      <p:font typeface="Poppins" panose="00000500000000000000" pitchFamily="2" charset="0"/>
      <p:regular r:id="rId90"/>
      <p:bold r:id="rId91"/>
      <p:italic r:id="rId92"/>
      <p:boldItalic r:id="rId93"/>
    </p:embeddedFont>
    <p:embeddedFont>
      <p:font typeface="Roboto" panose="02000000000000000000" pitchFamily="2" charset="0"/>
      <p:regular r:id="rId94"/>
      <p:bold r:id="rId95"/>
      <p:italic r:id="rId96"/>
      <p:boldItalic r:id="rId97"/>
    </p:embeddedFont>
  </p:embeddedFontLst>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36" autoAdjust="0"/>
    <p:restoredTop sz="94660"/>
  </p:normalViewPr>
  <p:slideViewPr>
    <p:cSldViewPr snapToGrid="0">
      <p:cViewPr varScale="1">
        <p:scale>
          <a:sx n="68" d="100"/>
          <a:sy n="68" d="100"/>
        </p:scale>
        <p:origin x="512" y="37"/>
      </p:cViewPr>
      <p:guideLst/>
    </p:cSldViewPr>
  </p:slideViewPr>
  <p:notesTextViewPr>
    <p:cViewPr>
      <p:scale>
        <a:sx n="1" d="1"/>
        <a:sy n="1" d="1"/>
      </p:scale>
      <p:origin x="0" y="0"/>
    </p:cViewPr>
  </p:notesTextViewPr>
  <p:sorterViewPr>
    <p:cViewPr>
      <p:scale>
        <a:sx n="100" d="100"/>
        <a:sy n="100" d="100"/>
      </p:scale>
      <p:origin x="0" y="-380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font" Target="fonts/font12.fntdata"/><Relationship Id="rId89" Type="http://schemas.openxmlformats.org/officeDocument/2006/relationships/font" Target="fonts/font17.fntdata"/><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font" Target="fonts/font2.fntdata"/><Relationship Id="rId79" Type="http://schemas.openxmlformats.org/officeDocument/2006/relationships/font" Target="fonts/font7.fntdata"/><Relationship Id="rId5" Type="http://schemas.openxmlformats.org/officeDocument/2006/relationships/slide" Target="slides/slide3.xml"/><Relationship Id="rId90" Type="http://schemas.openxmlformats.org/officeDocument/2006/relationships/font" Target="fonts/font18.fntdata"/><Relationship Id="rId95" Type="http://schemas.openxmlformats.org/officeDocument/2006/relationships/font" Target="fonts/font23.fntdata"/><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font" Target="fonts/font8.fntdata"/><Relationship Id="rId85" Type="http://schemas.openxmlformats.org/officeDocument/2006/relationships/font" Target="fonts/font13.fntdata"/><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font" Target="fonts/font3.fntdata"/><Relationship Id="rId83" Type="http://schemas.openxmlformats.org/officeDocument/2006/relationships/font" Target="fonts/font11.fntdata"/><Relationship Id="rId88" Type="http://schemas.openxmlformats.org/officeDocument/2006/relationships/font" Target="fonts/font16.fntdata"/><Relationship Id="rId91" Type="http://schemas.openxmlformats.org/officeDocument/2006/relationships/font" Target="fonts/font19.fntdata"/><Relationship Id="rId96" Type="http://schemas.openxmlformats.org/officeDocument/2006/relationships/font" Target="fonts/font24.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font" Target="fonts/font1.fntdata"/><Relationship Id="rId78" Type="http://schemas.openxmlformats.org/officeDocument/2006/relationships/font" Target="fonts/font6.fntdata"/><Relationship Id="rId81" Type="http://schemas.openxmlformats.org/officeDocument/2006/relationships/font" Target="fonts/font9.fntdata"/><Relationship Id="rId86" Type="http://schemas.openxmlformats.org/officeDocument/2006/relationships/font" Target="fonts/font14.fntdata"/><Relationship Id="rId94" Type="http://schemas.openxmlformats.org/officeDocument/2006/relationships/font" Target="fonts/font22.fntdata"/><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font" Target="fonts/font4.fntdata"/><Relationship Id="rId97" Type="http://schemas.openxmlformats.org/officeDocument/2006/relationships/font" Target="fonts/font25.fntdata"/><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font" Target="fonts/font20.fntdata"/><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font" Target="fonts/font15.fntdata"/><Relationship Id="rId61" Type="http://schemas.openxmlformats.org/officeDocument/2006/relationships/slide" Target="slides/slide59.xml"/><Relationship Id="rId82" Type="http://schemas.openxmlformats.org/officeDocument/2006/relationships/font" Target="fonts/font10.fntdata"/><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font" Target="fonts/font5.fntdata"/><Relationship Id="rId100"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notesMaster" Target="notesMasters/notesMaster1.xml"/><Relationship Id="rId93" Type="http://schemas.openxmlformats.org/officeDocument/2006/relationships/font" Target="fonts/font21.fntdata"/><Relationship Id="rId98" Type="http://schemas.openxmlformats.org/officeDocument/2006/relationships/presProps" Target="presProps.xml"/><Relationship Id="rId3" Type="http://schemas.openxmlformats.org/officeDocument/2006/relationships/slide" Target="slides/slide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D:\Pragati%20App%20Data\17000%20feet%20papers%20&amp;%20Data\Reports\Leh\Baseline%20Vs%20Endline\New%20folder\Grade%201%20English%20Baseline%20Vs%20Endline%20Compare%20report.xlsx" TargetMode="Externa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file:///D:\Pragati%20App%20Data\17000%20feet%20papers%20&amp;%20Data\Reports\Leh\Baseline%20Vs%20Endline\New%20folder\Maths%20Grade%201,2%20&amp;%203.xlsx" TargetMode="Externa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file:///D:\Pragati%20App%20Data\17000%20feet%20papers%20&amp;%20Data\Reports\Leh\Baseline%20Vs%20Endline\New%20folder\Grade%202%20English%20Baseline%20Vs%20Endline%20Compare%20report.xlsx" TargetMode="Externa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file:///D:\Pragati%20App%20Data\17000%20feet%20papers%20&amp;%20Data\Reports\Leh\Baseline%20Vs%20Endline\New%20folder\Grade%202%20Maths%20Baseline%20Vs%20Endline%20Compare%20report.xlsx" TargetMode="External"/></Relationships>
</file>

<file path=ppt/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oleObject" Target="file:///D:\Pragati%20App%20Data\17000%20feet%20papers%20&amp;%20Data\Reports\Leh\Baseline%20Vs%20Endline\New%20folder\Grade%203%20English%20Baseline%20Vs%20Endline%20Compare%20report.xlsx" TargetMode="External"/></Relationships>
</file>

<file path=ppt/charts/_rels/chart6.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Grade%203%20Maths%20Baseline%20Vs%20Endline%20Compare%20report.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file:///D:\Pragati%20App%20Data\17000%20feet%20papers%20&amp;%20Data\Reports\Leh\Baseline%20Vs%20Endline\New%20folder\Statistics\Grade%201%20Maths%20Baseline%20Vs%20Endline%20Statistics%20report.xlsx" TargetMode="External"/></Relationships>
</file>

<file path=ppt/charts/_rels/chart8.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Statistics\Grade%201%20English%20Baseline%20Vs%20Endline%20Statistics%20report.xlsx"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Statistics\Grade%202%20Maths%20Baseline%20Vs%20Endline%20Statistics%20report.xlsx" TargetMode="External"/><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Statistics\Grade%202%20English%20Baseline%20Vs%20Endline%20Statistics%20report.xlsx" TargetMode="External"/><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Statistics\Grade%203%20Maths%20Baseline%20Vs%20Endline%20Statistics%20report.xlsx" TargetMode="External"/><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Statistics\Grade%203%20English%20Baseline%20Vs%20Endline%20Statistics%20report.xlsx" TargetMode="External"/><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Maths%20Grade%201,2%20&amp;%203.xlsx" TargetMode="External"/><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oleObject" Target="file:///D:\Pragati%20App%20Data\17000%20feet%20papers%20&amp;%20Data\Reports\Leh\Baseline%20Vs%20Endline\New%20folder\English%20Grade%201,2%20&amp;%203.xlsx" TargetMode="External"/><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1" Type="http://schemas.openxmlformats.org/officeDocument/2006/relationships/package" Target="../embeddings/Microsoft_Excel_Worksheet9.xlsx"/></Relationships>
</file>

<file path=ppt/charts/_rels/chart16.xml.rels><?xml version="1.0" encoding="UTF-8" standalone="yes"?>
<Relationships xmlns="http://schemas.openxmlformats.org/package/2006/relationships"><Relationship Id="rId1" Type="http://schemas.openxmlformats.org/officeDocument/2006/relationships/package" Target="../embeddings/Microsoft_Excel_Worksheet10.xlsx"/></Relationships>
</file>

<file path=ppt/charts/_rels/chart17.xml.rels><?xml version="1.0" encoding="UTF-8" standalone="yes"?>
<Relationships xmlns="http://schemas.openxmlformats.org/package/2006/relationships"><Relationship Id="rId1" Type="http://schemas.openxmlformats.org/officeDocument/2006/relationships/package" Target="../embeddings/Microsoft_Excel_Worksheet1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sz="1800" b="1" i="0" baseline="0">
                <a:effectLst/>
              </a:rPr>
              <a:t>Grade 1 English Progress % (Endline minus Baseline) </a:t>
            </a:r>
            <a:endParaRPr lang="en-US">
              <a:effectLst/>
            </a:endParaRP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StudentReport!$D$3</c:f>
              <c:strCache>
                <c:ptCount val="1"/>
                <c:pt idx="0">
                  <c:v>Students</c:v>
                </c:pt>
              </c:strCache>
            </c:strRef>
          </c:tx>
          <c:spPr>
            <a:solidFill>
              <a:schemeClr val="accent1">
                <a:alpha val="85000"/>
              </a:schemeClr>
            </a:solidFill>
            <a:ln w="9525" cap="flat" cmpd="sng" algn="ctr">
              <a:solidFill>
                <a:schemeClr val="accent1">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StudentReport!$A$4:$C$32</c:f>
              <c:multiLvlStrCache>
                <c:ptCount val="29"/>
                <c:lvl>
                  <c:pt idx="0">
                    <c:v>HS Nimoo</c:v>
                  </c:pt>
                  <c:pt idx="1">
                    <c:v>MS Taksha</c:v>
                  </c:pt>
                  <c:pt idx="2">
                    <c:v>MS Skitmang</c:v>
                  </c:pt>
                  <c:pt idx="3">
                    <c:v>MS Takmachik</c:v>
                  </c:pt>
                  <c:pt idx="4">
                    <c:v>HS Lamayuru</c:v>
                  </c:pt>
                  <c:pt idx="5">
                    <c:v>MS Hemya</c:v>
                  </c:pt>
                  <c:pt idx="6">
                    <c:v>MS Rambirpur</c:v>
                  </c:pt>
                  <c:pt idx="7">
                    <c:v>HS Chushul</c:v>
                  </c:pt>
                  <c:pt idx="8">
                    <c:v>MS Kenkar</c:v>
                  </c:pt>
                  <c:pt idx="9">
                    <c:v>MS Gangles</c:v>
                  </c:pt>
                  <c:pt idx="10">
                    <c:v>HS Gia</c:v>
                  </c:pt>
                  <c:pt idx="11">
                    <c:v>MS Achinathang Yogma</c:v>
                  </c:pt>
                  <c:pt idx="12">
                    <c:v>MS Liker</c:v>
                  </c:pt>
                  <c:pt idx="13">
                    <c:v>PS Spituk Dumra</c:v>
                  </c:pt>
                  <c:pt idx="14">
                    <c:v>HS Lingshed</c:v>
                  </c:pt>
                  <c:pt idx="15">
                    <c:v>MS Chalungkha</c:v>
                  </c:pt>
                  <c:pt idx="16">
                    <c:v>MS Aranu Gongma</c:v>
                  </c:pt>
                  <c:pt idx="17">
                    <c:v>MS Phuktse</c:v>
                  </c:pt>
                  <c:pt idx="18">
                    <c:v>HS Anlay</c:v>
                  </c:pt>
                  <c:pt idx="19">
                    <c:v>MS Ayu Saboo</c:v>
                  </c:pt>
                  <c:pt idx="20">
                    <c:v>MS Yourgo</c:v>
                  </c:pt>
                  <c:pt idx="21">
                    <c:v>MS Nimoo</c:v>
                  </c:pt>
                  <c:pt idx="22">
                    <c:v>MS Girls Diskit</c:v>
                  </c:pt>
                  <c:pt idx="23">
                    <c:v>PS Korzok Phoo</c:v>
                  </c:pt>
                  <c:pt idx="24">
                    <c:v>MS Tongsted</c:v>
                  </c:pt>
                  <c:pt idx="25">
                    <c:v>HS L.Pachathang</c:v>
                  </c:pt>
                  <c:pt idx="26">
                    <c:v>MS Yarlok Chuchot</c:v>
                  </c:pt>
                  <c:pt idx="27">
                    <c:v>MS Gonpa</c:v>
                  </c:pt>
                  <c:pt idx="28">
                    <c:v>MS Fotoksar</c:v>
                  </c:pt>
                </c:lvl>
                <c:lvl>
                  <c:pt idx="0">
                    <c:v>Control 
Schools</c:v>
                  </c:pt>
                  <c:pt idx="3">
                    <c:v>Treatment 
Schools</c:v>
                  </c:pt>
                </c:lvl>
              </c:multiLvlStrCache>
            </c:multiLvlStrRef>
          </c:cat>
          <c:val>
            <c:numRef>
              <c:f>StudentReport!$D$4:$D$32</c:f>
            </c:numRef>
          </c:val>
          <c:extLst>
            <c:ext xmlns:c16="http://schemas.microsoft.com/office/drawing/2014/chart" uri="{C3380CC4-5D6E-409C-BE32-E72D297353CC}">
              <c16:uniqueId val="{00000000-E618-4176-814D-398C4EF2697B}"/>
            </c:ext>
          </c:extLst>
        </c:ser>
        <c:ser>
          <c:idx val="1"/>
          <c:order val="1"/>
          <c:tx>
            <c:strRef>
              <c:f>StudentReport!$E$3</c:f>
              <c:strCache>
                <c:ptCount val="1"/>
                <c:pt idx="0">
                  <c:v>Group</c:v>
                </c:pt>
              </c:strCache>
            </c:strRef>
          </c:tx>
          <c:spPr>
            <a:solidFill>
              <a:schemeClr val="accent2">
                <a:alpha val="85000"/>
              </a:schemeClr>
            </a:solidFill>
            <a:ln w="9525" cap="flat" cmpd="sng" algn="ctr">
              <a:solidFill>
                <a:schemeClr val="accent2">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StudentReport!$A$4:$C$32</c:f>
              <c:multiLvlStrCache>
                <c:ptCount val="29"/>
                <c:lvl>
                  <c:pt idx="0">
                    <c:v>HS Nimoo</c:v>
                  </c:pt>
                  <c:pt idx="1">
                    <c:v>MS Taksha</c:v>
                  </c:pt>
                  <c:pt idx="2">
                    <c:v>MS Skitmang</c:v>
                  </c:pt>
                  <c:pt idx="3">
                    <c:v>MS Takmachik</c:v>
                  </c:pt>
                  <c:pt idx="4">
                    <c:v>HS Lamayuru</c:v>
                  </c:pt>
                  <c:pt idx="5">
                    <c:v>MS Hemya</c:v>
                  </c:pt>
                  <c:pt idx="6">
                    <c:v>MS Rambirpur</c:v>
                  </c:pt>
                  <c:pt idx="7">
                    <c:v>HS Chushul</c:v>
                  </c:pt>
                  <c:pt idx="8">
                    <c:v>MS Kenkar</c:v>
                  </c:pt>
                  <c:pt idx="9">
                    <c:v>MS Gangles</c:v>
                  </c:pt>
                  <c:pt idx="10">
                    <c:v>HS Gia</c:v>
                  </c:pt>
                  <c:pt idx="11">
                    <c:v>MS Achinathang Yogma</c:v>
                  </c:pt>
                  <c:pt idx="12">
                    <c:v>MS Liker</c:v>
                  </c:pt>
                  <c:pt idx="13">
                    <c:v>PS Spituk Dumra</c:v>
                  </c:pt>
                  <c:pt idx="14">
                    <c:v>HS Lingshed</c:v>
                  </c:pt>
                  <c:pt idx="15">
                    <c:v>MS Chalungkha</c:v>
                  </c:pt>
                  <c:pt idx="16">
                    <c:v>MS Aranu Gongma</c:v>
                  </c:pt>
                  <c:pt idx="17">
                    <c:v>MS Phuktse</c:v>
                  </c:pt>
                  <c:pt idx="18">
                    <c:v>HS Anlay</c:v>
                  </c:pt>
                  <c:pt idx="19">
                    <c:v>MS Ayu Saboo</c:v>
                  </c:pt>
                  <c:pt idx="20">
                    <c:v>MS Yourgo</c:v>
                  </c:pt>
                  <c:pt idx="21">
                    <c:v>MS Nimoo</c:v>
                  </c:pt>
                  <c:pt idx="22">
                    <c:v>MS Girls Diskit</c:v>
                  </c:pt>
                  <c:pt idx="23">
                    <c:v>PS Korzok Phoo</c:v>
                  </c:pt>
                  <c:pt idx="24">
                    <c:v>MS Tongsted</c:v>
                  </c:pt>
                  <c:pt idx="25">
                    <c:v>HS L.Pachathang</c:v>
                  </c:pt>
                  <c:pt idx="26">
                    <c:v>MS Yarlok Chuchot</c:v>
                  </c:pt>
                  <c:pt idx="27">
                    <c:v>MS Gonpa</c:v>
                  </c:pt>
                  <c:pt idx="28">
                    <c:v>MS Fotoksar</c:v>
                  </c:pt>
                </c:lvl>
                <c:lvl>
                  <c:pt idx="0">
                    <c:v>Control 
Schools</c:v>
                  </c:pt>
                  <c:pt idx="3">
                    <c:v>Treatment 
Schools</c:v>
                  </c:pt>
                </c:lvl>
              </c:multiLvlStrCache>
            </c:multiLvlStrRef>
          </c:cat>
          <c:val>
            <c:numRef>
              <c:f>StudentReport!$E$4:$E$32</c:f>
            </c:numRef>
          </c:val>
          <c:extLst>
            <c:ext xmlns:c16="http://schemas.microsoft.com/office/drawing/2014/chart" uri="{C3380CC4-5D6E-409C-BE32-E72D297353CC}">
              <c16:uniqueId val="{00000001-E618-4176-814D-398C4EF2697B}"/>
            </c:ext>
          </c:extLst>
        </c:ser>
        <c:ser>
          <c:idx val="2"/>
          <c:order val="2"/>
          <c:tx>
            <c:strRef>
              <c:f>StudentReport!$F$3</c:f>
              <c:strCache>
                <c:ptCount val="1"/>
                <c:pt idx="0">
                  <c:v>000106</c:v>
                </c:pt>
              </c:strCache>
            </c:strRef>
          </c:tx>
          <c:spPr>
            <a:solidFill>
              <a:srgbClr val="00B0F0">
                <a:alpha val="85000"/>
              </a:srgbClr>
            </a:solidFill>
            <a:ln w="9525" cap="flat" cmpd="sng" algn="ctr">
              <a:solidFill>
                <a:schemeClr val="accent3">
                  <a:lumMod val="75000"/>
                </a:schemeClr>
              </a:solidFill>
              <a:round/>
            </a:ln>
            <a:effectLst/>
          </c:spPr>
          <c:invertIfNegative val="0"/>
          <c:dPt>
            <c:idx val="26"/>
            <c:invertIfNegative val="0"/>
            <c:bubble3D val="0"/>
            <c:spPr>
              <a:solidFill>
                <a:schemeClr val="accent2">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3-E618-4176-814D-398C4EF2697B}"/>
              </c:ext>
            </c:extLst>
          </c:dPt>
          <c:dPt>
            <c:idx val="27"/>
            <c:invertIfNegative val="0"/>
            <c:bubble3D val="0"/>
            <c:spPr>
              <a:solidFill>
                <a:schemeClr val="accent2">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5-E618-4176-814D-398C4EF2697B}"/>
              </c:ext>
            </c:extLst>
          </c:dPt>
          <c:dPt>
            <c:idx val="28"/>
            <c:invertIfNegative val="0"/>
            <c:bubble3D val="0"/>
            <c:spPr>
              <a:solidFill>
                <a:schemeClr val="accent2">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7-E618-4176-814D-398C4EF2697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StudentReport!$A$4:$C$32</c:f>
              <c:multiLvlStrCache>
                <c:ptCount val="29"/>
                <c:lvl>
                  <c:pt idx="0">
                    <c:v>HS Nimoo</c:v>
                  </c:pt>
                  <c:pt idx="1">
                    <c:v>MS Taksha</c:v>
                  </c:pt>
                  <c:pt idx="2">
                    <c:v>MS Skitmang</c:v>
                  </c:pt>
                  <c:pt idx="3">
                    <c:v>MS Takmachik</c:v>
                  </c:pt>
                  <c:pt idx="4">
                    <c:v>HS Lamayuru</c:v>
                  </c:pt>
                  <c:pt idx="5">
                    <c:v>MS Hemya</c:v>
                  </c:pt>
                  <c:pt idx="6">
                    <c:v>MS Rambirpur</c:v>
                  </c:pt>
                  <c:pt idx="7">
                    <c:v>HS Chushul</c:v>
                  </c:pt>
                  <c:pt idx="8">
                    <c:v>MS Kenkar</c:v>
                  </c:pt>
                  <c:pt idx="9">
                    <c:v>MS Gangles</c:v>
                  </c:pt>
                  <c:pt idx="10">
                    <c:v>HS Gia</c:v>
                  </c:pt>
                  <c:pt idx="11">
                    <c:v>MS Achinathang Yogma</c:v>
                  </c:pt>
                  <c:pt idx="12">
                    <c:v>MS Liker</c:v>
                  </c:pt>
                  <c:pt idx="13">
                    <c:v>PS Spituk Dumra</c:v>
                  </c:pt>
                  <c:pt idx="14">
                    <c:v>HS Lingshed</c:v>
                  </c:pt>
                  <c:pt idx="15">
                    <c:v>MS Chalungkha</c:v>
                  </c:pt>
                  <c:pt idx="16">
                    <c:v>MS Aranu Gongma</c:v>
                  </c:pt>
                  <c:pt idx="17">
                    <c:v>MS Phuktse</c:v>
                  </c:pt>
                  <c:pt idx="18">
                    <c:v>HS Anlay</c:v>
                  </c:pt>
                  <c:pt idx="19">
                    <c:v>MS Ayu Saboo</c:v>
                  </c:pt>
                  <c:pt idx="20">
                    <c:v>MS Yourgo</c:v>
                  </c:pt>
                  <c:pt idx="21">
                    <c:v>MS Nimoo</c:v>
                  </c:pt>
                  <c:pt idx="22">
                    <c:v>MS Girls Diskit</c:v>
                  </c:pt>
                  <c:pt idx="23">
                    <c:v>PS Korzok Phoo</c:v>
                  </c:pt>
                  <c:pt idx="24">
                    <c:v>MS Tongsted</c:v>
                  </c:pt>
                  <c:pt idx="25">
                    <c:v>HS L.Pachathang</c:v>
                  </c:pt>
                  <c:pt idx="26">
                    <c:v>MS Yarlok Chuchot</c:v>
                  </c:pt>
                  <c:pt idx="27">
                    <c:v>MS Gonpa</c:v>
                  </c:pt>
                  <c:pt idx="28">
                    <c:v>MS Fotoksar</c:v>
                  </c:pt>
                </c:lvl>
                <c:lvl>
                  <c:pt idx="0">
                    <c:v>Control 
Schools</c:v>
                  </c:pt>
                  <c:pt idx="3">
                    <c:v>Treatment 
Schools</c:v>
                  </c:pt>
                </c:lvl>
              </c:multiLvlStrCache>
            </c:multiLvlStrRef>
          </c:cat>
          <c:val>
            <c:numRef>
              <c:f>StudentReport!$F$4:$F$32</c:f>
            </c:numRef>
          </c:val>
          <c:extLst>
            <c:ext xmlns:c16="http://schemas.microsoft.com/office/drawing/2014/chart" uri="{C3380CC4-5D6E-409C-BE32-E72D297353CC}">
              <c16:uniqueId val="{00000008-E618-4176-814D-398C4EF2697B}"/>
            </c:ext>
          </c:extLst>
        </c:ser>
        <c:ser>
          <c:idx val="3"/>
          <c:order val="3"/>
          <c:tx>
            <c:strRef>
              <c:f>StudentReport!$G$3</c:f>
              <c:strCache>
                <c:ptCount val="1"/>
                <c:pt idx="0">
                  <c:v>000118</c:v>
                </c:pt>
              </c:strCache>
            </c:strRef>
          </c:tx>
          <c:spPr>
            <a:solidFill>
              <a:schemeClr val="accent4">
                <a:alpha val="85000"/>
              </a:schemeClr>
            </a:solidFill>
            <a:ln w="9525" cap="flat" cmpd="sng" algn="ctr">
              <a:solidFill>
                <a:schemeClr val="accent4">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StudentReport!$A$4:$C$32</c:f>
              <c:multiLvlStrCache>
                <c:ptCount val="29"/>
                <c:lvl>
                  <c:pt idx="0">
                    <c:v>HS Nimoo</c:v>
                  </c:pt>
                  <c:pt idx="1">
                    <c:v>MS Taksha</c:v>
                  </c:pt>
                  <c:pt idx="2">
                    <c:v>MS Skitmang</c:v>
                  </c:pt>
                  <c:pt idx="3">
                    <c:v>MS Takmachik</c:v>
                  </c:pt>
                  <c:pt idx="4">
                    <c:v>HS Lamayuru</c:v>
                  </c:pt>
                  <c:pt idx="5">
                    <c:v>MS Hemya</c:v>
                  </c:pt>
                  <c:pt idx="6">
                    <c:v>MS Rambirpur</c:v>
                  </c:pt>
                  <c:pt idx="7">
                    <c:v>HS Chushul</c:v>
                  </c:pt>
                  <c:pt idx="8">
                    <c:v>MS Kenkar</c:v>
                  </c:pt>
                  <c:pt idx="9">
                    <c:v>MS Gangles</c:v>
                  </c:pt>
                  <c:pt idx="10">
                    <c:v>HS Gia</c:v>
                  </c:pt>
                  <c:pt idx="11">
                    <c:v>MS Achinathang Yogma</c:v>
                  </c:pt>
                  <c:pt idx="12">
                    <c:v>MS Liker</c:v>
                  </c:pt>
                  <c:pt idx="13">
                    <c:v>PS Spituk Dumra</c:v>
                  </c:pt>
                  <c:pt idx="14">
                    <c:v>HS Lingshed</c:v>
                  </c:pt>
                  <c:pt idx="15">
                    <c:v>MS Chalungkha</c:v>
                  </c:pt>
                  <c:pt idx="16">
                    <c:v>MS Aranu Gongma</c:v>
                  </c:pt>
                  <c:pt idx="17">
                    <c:v>MS Phuktse</c:v>
                  </c:pt>
                  <c:pt idx="18">
                    <c:v>HS Anlay</c:v>
                  </c:pt>
                  <c:pt idx="19">
                    <c:v>MS Ayu Saboo</c:v>
                  </c:pt>
                  <c:pt idx="20">
                    <c:v>MS Yourgo</c:v>
                  </c:pt>
                  <c:pt idx="21">
                    <c:v>MS Nimoo</c:v>
                  </c:pt>
                  <c:pt idx="22">
                    <c:v>MS Girls Diskit</c:v>
                  </c:pt>
                  <c:pt idx="23">
                    <c:v>PS Korzok Phoo</c:v>
                  </c:pt>
                  <c:pt idx="24">
                    <c:v>MS Tongsted</c:v>
                  </c:pt>
                  <c:pt idx="25">
                    <c:v>HS L.Pachathang</c:v>
                  </c:pt>
                  <c:pt idx="26">
                    <c:v>MS Yarlok Chuchot</c:v>
                  </c:pt>
                  <c:pt idx="27">
                    <c:v>MS Gonpa</c:v>
                  </c:pt>
                  <c:pt idx="28">
                    <c:v>MS Fotoksar</c:v>
                  </c:pt>
                </c:lvl>
                <c:lvl>
                  <c:pt idx="0">
                    <c:v>Control 
Schools</c:v>
                  </c:pt>
                  <c:pt idx="3">
                    <c:v>Treatment 
Schools</c:v>
                  </c:pt>
                </c:lvl>
              </c:multiLvlStrCache>
            </c:multiLvlStrRef>
          </c:cat>
          <c:val>
            <c:numRef>
              <c:f>StudentReport!$G$4:$G$32</c:f>
            </c:numRef>
          </c:val>
          <c:extLst>
            <c:ext xmlns:c16="http://schemas.microsoft.com/office/drawing/2014/chart" uri="{C3380CC4-5D6E-409C-BE32-E72D297353CC}">
              <c16:uniqueId val="{00000009-E618-4176-814D-398C4EF2697B}"/>
            </c:ext>
          </c:extLst>
        </c:ser>
        <c:ser>
          <c:idx val="4"/>
          <c:order val="4"/>
          <c:tx>
            <c:strRef>
              <c:f>StudentReport!$H$3</c:f>
              <c:strCache>
                <c:ptCount val="1"/>
                <c:pt idx="0">
                  <c:v>Diff %</c:v>
                </c:pt>
              </c:strCache>
            </c:strRef>
          </c:tx>
          <c:spPr>
            <a:solidFill>
              <a:schemeClr val="accent5">
                <a:alpha val="85000"/>
              </a:schemeClr>
            </a:solidFill>
            <a:ln w="9525" cap="flat" cmpd="sng" algn="ctr">
              <a:solidFill>
                <a:schemeClr val="accent5">
                  <a:lumMod val="75000"/>
                </a:schemeClr>
              </a:solidFill>
              <a:round/>
            </a:ln>
            <a:effectLst/>
          </c:spPr>
          <c:invertIfNegative val="0"/>
          <c:dPt>
            <c:idx val="0"/>
            <c:invertIfNegative val="0"/>
            <c:bubble3D val="0"/>
            <c:spPr>
              <a:solidFill>
                <a:schemeClr val="accent4">
                  <a:alpha val="85000"/>
                </a:schemeClr>
              </a:solidFill>
              <a:ln w="9525" cap="flat" cmpd="sng" algn="ctr">
                <a:solidFill>
                  <a:schemeClr val="accent5">
                    <a:lumMod val="75000"/>
                  </a:schemeClr>
                </a:solidFill>
                <a:round/>
              </a:ln>
              <a:effectLst/>
            </c:spPr>
            <c:extLst>
              <c:ext xmlns:c16="http://schemas.microsoft.com/office/drawing/2014/chart" uri="{C3380CC4-5D6E-409C-BE32-E72D297353CC}">
                <c16:uniqueId val="{0000000B-E618-4176-814D-398C4EF2697B}"/>
              </c:ext>
            </c:extLst>
          </c:dPt>
          <c:dPt>
            <c:idx val="1"/>
            <c:invertIfNegative val="0"/>
            <c:bubble3D val="0"/>
            <c:spPr>
              <a:solidFill>
                <a:schemeClr val="accent4">
                  <a:alpha val="85000"/>
                </a:schemeClr>
              </a:solidFill>
              <a:ln w="9525" cap="flat" cmpd="sng" algn="ctr">
                <a:solidFill>
                  <a:schemeClr val="accent5">
                    <a:lumMod val="75000"/>
                  </a:schemeClr>
                </a:solidFill>
                <a:round/>
              </a:ln>
              <a:effectLst/>
            </c:spPr>
            <c:extLst>
              <c:ext xmlns:c16="http://schemas.microsoft.com/office/drawing/2014/chart" uri="{C3380CC4-5D6E-409C-BE32-E72D297353CC}">
                <c16:uniqueId val="{0000000D-E618-4176-814D-398C4EF2697B}"/>
              </c:ext>
            </c:extLst>
          </c:dPt>
          <c:dPt>
            <c:idx val="2"/>
            <c:invertIfNegative val="0"/>
            <c:bubble3D val="0"/>
            <c:spPr>
              <a:solidFill>
                <a:schemeClr val="accent4">
                  <a:alpha val="85000"/>
                </a:schemeClr>
              </a:solidFill>
              <a:ln w="9525" cap="flat" cmpd="sng" algn="ctr">
                <a:solidFill>
                  <a:schemeClr val="accent5">
                    <a:lumMod val="75000"/>
                  </a:schemeClr>
                </a:solidFill>
                <a:round/>
              </a:ln>
              <a:effectLst/>
            </c:spPr>
            <c:extLst>
              <c:ext xmlns:c16="http://schemas.microsoft.com/office/drawing/2014/chart" uri="{C3380CC4-5D6E-409C-BE32-E72D297353CC}">
                <c16:uniqueId val="{0000000F-E618-4176-814D-398C4EF2697B}"/>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StudentReport!$A$4:$C$32</c:f>
              <c:multiLvlStrCache>
                <c:ptCount val="29"/>
                <c:lvl>
                  <c:pt idx="0">
                    <c:v>HS Nimoo</c:v>
                  </c:pt>
                  <c:pt idx="1">
                    <c:v>MS Taksha</c:v>
                  </c:pt>
                  <c:pt idx="2">
                    <c:v>MS Skitmang</c:v>
                  </c:pt>
                  <c:pt idx="3">
                    <c:v>MS Takmachik</c:v>
                  </c:pt>
                  <c:pt idx="4">
                    <c:v>HS Lamayuru</c:v>
                  </c:pt>
                  <c:pt idx="5">
                    <c:v>MS Hemya</c:v>
                  </c:pt>
                  <c:pt idx="6">
                    <c:v>MS Rambirpur</c:v>
                  </c:pt>
                  <c:pt idx="7">
                    <c:v>HS Chushul</c:v>
                  </c:pt>
                  <c:pt idx="8">
                    <c:v>MS Kenkar</c:v>
                  </c:pt>
                  <c:pt idx="9">
                    <c:v>MS Gangles</c:v>
                  </c:pt>
                  <c:pt idx="10">
                    <c:v>HS Gia</c:v>
                  </c:pt>
                  <c:pt idx="11">
                    <c:v>MS Achinathang Yogma</c:v>
                  </c:pt>
                  <c:pt idx="12">
                    <c:v>MS Liker</c:v>
                  </c:pt>
                  <c:pt idx="13">
                    <c:v>PS Spituk Dumra</c:v>
                  </c:pt>
                  <c:pt idx="14">
                    <c:v>HS Lingshed</c:v>
                  </c:pt>
                  <c:pt idx="15">
                    <c:v>MS Chalungkha</c:v>
                  </c:pt>
                  <c:pt idx="16">
                    <c:v>MS Aranu Gongma</c:v>
                  </c:pt>
                  <c:pt idx="17">
                    <c:v>MS Phuktse</c:v>
                  </c:pt>
                  <c:pt idx="18">
                    <c:v>HS Anlay</c:v>
                  </c:pt>
                  <c:pt idx="19">
                    <c:v>MS Ayu Saboo</c:v>
                  </c:pt>
                  <c:pt idx="20">
                    <c:v>MS Yourgo</c:v>
                  </c:pt>
                  <c:pt idx="21">
                    <c:v>MS Nimoo</c:v>
                  </c:pt>
                  <c:pt idx="22">
                    <c:v>MS Girls Diskit</c:v>
                  </c:pt>
                  <c:pt idx="23">
                    <c:v>PS Korzok Phoo</c:v>
                  </c:pt>
                  <c:pt idx="24">
                    <c:v>MS Tongsted</c:v>
                  </c:pt>
                  <c:pt idx="25">
                    <c:v>HS L.Pachathang</c:v>
                  </c:pt>
                  <c:pt idx="26">
                    <c:v>MS Yarlok Chuchot</c:v>
                  </c:pt>
                  <c:pt idx="27">
                    <c:v>MS Gonpa</c:v>
                  </c:pt>
                  <c:pt idx="28">
                    <c:v>MS Fotoksar</c:v>
                  </c:pt>
                </c:lvl>
                <c:lvl>
                  <c:pt idx="0">
                    <c:v>Control 
Schools</c:v>
                  </c:pt>
                  <c:pt idx="3">
                    <c:v>Treatment 
Schools</c:v>
                  </c:pt>
                </c:lvl>
              </c:multiLvlStrCache>
            </c:multiLvlStrRef>
          </c:cat>
          <c:val>
            <c:numRef>
              <c:f>StudentReport!$H$4:$H$32</c:f>
              <c:numCache>
                <c:formatCode>General</c:formatCode>
                <c:ptCount val="29"/>
                <c:pt idx="0">
                  <c:v>47.7</c:v>
                </c:pt>
                <c:pt idx="1">
                  <c:v>22.200000000000003</c:v>
                </c:pt>
                <c:pt idx="2">
                  <c:v>6.6000000000000005</c:v>
                </c:pt>
                <c:pt idx="3">
                  <c:v>77.2</c:v>
                </c:pt>
                <c:pt idx="4">
                  <c:v>67.7</c:v>
                </c:pt>
                <c:pt idx="5">
                  <c:v>66.600000000000009</c:v>
                </c:pt>
                <c:pt idx="6">
                  <c:v>65.8</c:v>
                </c:pt>
                <c:pt idx="7">
                  <c:v>60.6</c:v>
                </c:pt>
                <c:pt idx="8">
                  <c:v>60</c:v>
                </c:pt>
                <c:pt idx="9">
                  <c:v>58.300000000000004</c:v>
                </c:pt>
                <c:pt idx="10">
                  <c:v>56.6</c:v>
                </c:pt>
                <c:pt idx="11">
                  <c:v>53.300000000000004</c:v>
                </c:pt>
                <c:pt idx="12">
                  <c:v>53.300000000000004</c:v>
                </c:pt>
                <c:pt idx="13">
                  <c:v>51.400000000000006</c:v>
                </c:pt>
                <c:pt idx="14">
                  <c:v>48.300000000000004</c:v>
                </c:pt>
                <c:pt idx="15">
                  <c:v>46.6</c:v>
                </c:pt>
                <c:pt idx="16">
                  <c:v>46.6</c:v>
                </c:pt>
                <c:pt idx="17">
                  <c:v>41.6</c:v>
                </c:pt>
                <c:pt idx="18">
                  <c:v>40.900000000000006</c:v>
                </c:pt>
                <c:pt idx="19">
                  <c:v>39.5</c:v>
                </c:pt>
                <c:pt idx="20">
                  <c:v>36.6</c:v>
                </c:pt>
                <c:pt idx="21">
                  <c:v>34.1</c:v>
                </c:pt>
                <c:pt idx="22">
                  <c:v>29.6</c:v>
                </c:pt>
                <c:pt idx="23">
                  <c:v>29.1</c:v>
                </c:pt>
                <c:pt idx="24">
                  <c:v>26.6</c:v>
                </c:pt>
                <c:pt idx="25">
                  <c:v>23.3</c:v>
                </c:pt>
                <c:pt idx="26">
                  <c:v>21.6</c:v>
                </c:pt>
                <c:pt idx="27">
                  <c:v>0.5</c:v>
                </c:pt>
              </c:numCache>
            </c:numRef>
          </c:val>
          <c:extLst>
            <c:ext xmlns:c16="http://schemas.microsoft.com/office/drawing/2014/chart" uri="{C3380CC4-5D6E-409C-BE32-E72D297353CC}">
              <c16:uniqueId val="{00000010-E618-4176-814D-398C4EF2697B}"/>
            </c:ext>
          </c:extLst>
        </c:ser>
        <c:dLbls>
          <c:showLegendKey val="0"/>
          <c:showVal val="1"/>
          <c:showCatName val="0"/>
          <c:showSerName val="0"/>
          <c:showPercent val="0"/>
          <c:showBubbleSize val="0"/>
        </c:dLbls>
        <c:gapWidth val="65"/>
        <c:axId val="376369743"/>
        <c:axId val="376367663"/>
      </c:barChart>
      <c:catAx>
        <c:axId val="37636974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376367663"/>
        <c:crosses val="autoZero"/>
        <c:auto val="1"/>
        <c:lblAlgn val="ctr"/>
        <c:lblOffset val="100"/>
        <c:noMultiLvlLbl val="0"/>
      </c:catAx>
      <c:valAx>
        <c:axId val="376367663"/>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37636974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sz="1800" b="1" i="0" baseline="0">
                <a:effectLst/>
              </a:rPr>
              <a:t>Grade 1 Mathematics Progress % (Endline minus Baseline) </a:t>
            </a:r>
            <a:endParaRPr lang="en-US">
              <a:effectLst/>
            </a:endParaRP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StudentReport!$F$3</c:f>
              <c:strCache>
                <c:ptCount val="1"/>
                <c:pt idx="0">
                  <c:v>000109</c:v>
                </c:pt>
              </c:strCache>
            </c:strRef>
          </c:tx>
          <c:spPr>
            <a:solidFill>
              <a:schemeClr val="accent1">
                <a:alpha val="85000"/>
              </a:schemeClr>
            </a:solidFill>
            <a:ln w="9525" cap="flat" cmpd="sng" algn="ctr">
              <a:solidFill>
                <a:schemeClr val="accent1">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StudentReport!$A$4:$E$32</c:f>
              <c:multiLvlStrCache>
                <c:ptCount val="29"/>
                <c:lvl>
                  <c:pt idx="0">
                    <c:v>HS Nimoo</c:v>
                  </c:pt>
                  <c:pt idx="1">
                    <c:v>MS Skitmang</c:v>
                  </c:pt>
                  <c:pt idx="2">
                    <c:v>MS Taksha</c:v>
                  </c:pt>
                  <c:pt idx="3">
                    <c:v>MS Hemya</c:v>
                  </c:pt>
                  <c:pt idx="4">
                    <c:v>MS Kenkar</c:v>
                  </c:pt>
                  <c:pt idx="5">
                    <c:v>MS Takmachik</c:v>
                  </c:pt>
                  <c:pt idx="6">
                    <c:v>HS Gia</c:v>
                  </c:pt>
                  <c:pt idx="7">
                    <c:v>MS Rambirpur</c:v>
                  </c:pt>
                  <c:pt idx="8">
                    <c:v>MS Liker</c:v>
                  </c:pt>
                  <c:pt idx="9">
                    <c:v>HS Chushul</c:v>
                  </c:pt>
                  <c:pt idx="10">
                    <c:v>PS Spituk Dumra</c:v>
                  </c:pt>
                  <c:pt idx="11">
                    <c:v>MS Phuktse</c:v>
                  </c:pt>
                  <c:pt idx="12">
                    <c:v>HS Lingshed</c:v>
                  </c:pt>
                  <c:pt idx="13">
                    <c:v>MS Ayu Saboo</c:v>
                  </c:pt>
                  <c:pt idx="14">
                    <c:v>MS Achinathang Yogma</c:v>
                  </c:pt>
                  <c:pt idx="15">
                    <c:v>MS Chalungkha</c:v>
                  </c:pt>
                  <c:pt idx="16">
                    <c:v>PS Korzok Phoo</c:v>
                  </c:pt>
                  <c:pt idx="17">
                    <c:v>MS Aranu Gongma</c:v>
                  </c:pt>
                  <c:pt idx="18">
                    <c:v>MS Gangles</c:v>
                  </c:pt>
                  <c:pt idx="19">
                    <c:v>HS Anlay</c:v>
                  </c:pt>
                  <c:pt idx="20">
                    <c:v>MS Yourgo</c:v>
                  </c:pt>
                  <c:pt idx="21">
                    <c:v>MS Nimoo</c:v>
                  </c:pt>
                  <c:pt idx="22">
                    <c:v>MS Girls Diskit</c:v>
                  </c:pt>
                  <c:pt idx="23">
                    <c:v>HS Lamayuru</c:v>
                  </c:pt>
                  <c:pt idx="24">
                    <c:v>MS Gonpa</c:v>
                  </c:pt>
                  <c:pt idx="25">
                    <c:v>HS L.Pachathang</c:v>
                  </c:pt>
                  <c:pt idx="26">
                    <c:v>MS Yarlok Chuchot</c:v>
                  </c:pt>
                  <c:pt idx="27">
                    <c:v>MS Tongsted</c:v>
                  </c:pt>
                  <c:pt idx="28">
                    <c:v>MS Fotoksar</c:v>
                  </c:pt>
                </c:lvl>
                <c:lvl>
                  <c:pt idx="0">
                    <c:v>Control 
Schools</c:v>
                  </c:pt>
                  <c:pt idx="3">
                    <c:v>Treatment 
Scchools</c:v>
                  </c:pt>
                </c:lvl>
              </c:multiLvlStrCache>
            </c:multiLvlStrRef>
          </c:cat>
          <c:val>
            <c:numRef>
              <c:f>StudentReport!$F$4:$F$32</c:f>
            </c:numRef>
          </c:val>
          <c:extLst>
            <c:ext xmlns:c16="http://schemas.microsoft.com/office/drawing/2014/chart" uri="{C3380CC4-5D6E-409C-BE32-E72D297353CC}">
              <c16:uniqueId val="{00000000-B56F-4C96-9631-936ADAEAC4F0}"/>
            </c:ext>
          </c:extLst>
        </c:ser>
        <c:ser>
          <c:idx val="1"/>
          <c:order val="1"/>
          <c:tx>
            <c:strRef>
              <c:f>StudentReport!$G$3</c:f>
              <c:strCache>
                <c:ptCount val="1"/>
                <c:pt idx="0">
                  <c:v>000121</c:v>
                </c:pt>
              </c:strCache>
            </c:strRef>
          </c:tx>
          <c:spPr>
            <a:solidFill>
              <a:schemeClr val="accent2">
                <a:alpha val="85000"/>
              </a:schemeClr>
            </a:solidFill>
            <a:ln w="9525" cap="flat" cmpd="sng" algn="ctr">
              <a:solidFill>
                <a:schemeClr val="accent2">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StudentReport!$A$4:$E$32</c:f>
              <c:multiLvlStrCache>
                <c:ptCount val="29"/>
                <c:lvl>
                  <c:pt idx="0">
                    <c:v>HS Nimoo</c:v>
                  </c:pt>
                  <c:pt idx="1">
                    <c:v>MS Skitmang</c:v>
                  </c:pt>
                  <c:pt idx="2">
                    <c:v>MS Taksha</c:v>
                  </c:pt>
                  <c:pt idx="3">
                    <c:v>MS Hemya</c:v>
                  </c:pt>
                  <c:pt idx="4">
                    <c:v>MS Kenkar</c:v>
                  </c:pt>
                  <c:pt idx="5">
                    <c:v>MS Takmachik</c:v>
                  </c:pt>
                  <c:pt idx="6">
                    <c:v>HS Gia</c:v>
                  </c:pt>
                  <c:pt idx="7">
                    <c:v>MS Rambirpur</c:v>
                  </c:pt>
                  <c:pt idx="8">
                    <c:v>MS Liker</c:v>
                  </c:pt>
                  <c:pt idx="9">
                    <c:v>HS Chushul</c:v>
                  </c:pt>
                  <c:pt idx="10">
                    <c:v>PS Spituk Dumra</c:v>
                  </c:pt>
                  <c:pt idx="11">
                    <c:v>MS Phuktse</c:v>
                  </c:pt>
                  <c:pt idx="12">
                    <c:v>HS Lingshed</c:v>
                  </c:pt>
                  <c:pt idx="13">
                    <c:v>MS Ayu Saboo</c:v>
                  </c:pt>
                  <c:pt idx="14">
                    <c:v>MS Achinathang Yogma</c:v>
                  </c:pt>
                  <c:pt idx="15">
                    <c:v>MS Chalungkha</c:v>
                  </c:pt>
                  <c:pt idx="16">
                    <c:v>PS Korzok Phoo</c:v>
                  </c:pt>
                  <c:pt idx="17">
                    <c:v>MS Aranu Gongma</c:v>
                  </c:pt>
                  <c:pt idx="18">
                    <c:v>MS Gangles</c:v>
                  </c:pt>
                  <c:pt idx="19">
                    <c:v>HS Anlay</c:v>
                  </c:pt>
                  <c:pt idx="20">
                    <c:v>MS Yourgo</c:v>
                  </c:pt>
                  <c:pt idx="21">
                    <c:v>MS Nimoo</c:v>
                  </c:pt>
                  <c:pt idx="22">
                    <c:v>MS Girls Diskit</c:v>
                  </c:pt>
                  <c:pt idx="23">
                    <c:v>HS Lamayuru</c:v>
                  </c:pt>
                  <c:pt idx="24">
                    <c:v>MS Gonpa</c:v>
                  </c:pt>
                  <c:pt idx="25">
                    <c:v>HS L.Pachathang</c:v>
                  </c:pt>
                  <c:pt idx="26">
                    <c:v>MS Yarlok Chuchot</c:v>
                  </c:pt>
                  <c:pt idx="27">
                    <c:v>MS Tongsted</c:v>
                  </c:pt>
                  <c:pt idx="28">
                    <c:v>MS Fotoksar</c:v>
                  </c:pt>
                </c:lvl>
                <c:lvl>
                  <c:pt idx="0">
                    <c:v>Control 
Schools</c:v>
                  </c:pt>
                  <c:pt idx="3">
                    <c:v>Treatment 
Scchools</c:v>
                  </c:pt>
                </c:lvl>
              </c:multiLvlStrCache>
            </c:multiLvlStrRef>
          </c:cat>
          <c:val>
            <c:numRef>
              <c:f>StudentReport!$G$4:$G$32</c:f>
            </c:numRef>
          </c:val>
          <c:extLst>
            <c:ext xmlns:c16="http://schemas.microsoft.com/office/drawing/2014/chart" uri="{C3380CC4-5D6E-409C-BE32-E72D297353CC}">
              <c16:uniqueId val="{00000001-B56F-4C96-9631-936ADAEAC4F0}"/>
            </c:ext>
          </c:extLst>
        </c:ser>
        <c:ser>
          <c:idx val="2"/>
          <c:order val="2"/>
          <c:tx>
            <c:strRef>
              <c:f>StudentReport!$H$3</c:f>
              <c:strCache>
                <c:ptCount val="1"/>
                <c:pt idx="0">
                  <c:v>Diff %</c:v>
                </c:pt>
              </c:strCache>
            </c:strRef>
          </c:tx>
          <c:spPr>
            <a:solidFill>
              <a:schemeClr val="accent2">
                <a:alpha val="85000"/>
              </a:schemeClr>
            </a:solidFill>
            <a:ln w="9525" cap="flat" cmpd="sng" algn="ctr">
              <a:solidFill>
                <a:schemeClr val="accent3">
                  <a:lumMod val="75000"/>
                </a:schemeClr>
              </a:solidFill>
              <a:round/>
            </a:ln>
            <a:effectLst/>
          </c:spPr>
          <c:invertIfNegative val="0"/>
          <c:dPt>
            <c:idx val="0"/>
            <c:invertIfNegative val="0"/>
            <c:bubble3D val="0"/>
            <c:spPr>
              <a:solidFill>
                <a:schemeClr val="accent4">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3-B56F-4C96-9631-936ADAEAC4F0}"/>
              </c:ext>
            </c:extLst>
          </c:dPt>
          <c:dPt>
            <c:idx val="1"/>
            <c:invertIfNegative val="0"/>
            <c:bubble3D val="0"/>
            <c:spPr>
              <a:solidFill>
                <a:schemeClr val="accent4">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5-B56F-4C96-9631-936ADAEAC4F0}"/>
              </c:ext>
            </c:extLst>
          </c:dPt>
          <c:dPt>
            <c:idx val="2"/>
            <c:invertIfNegative val="0"/>
            <c:bubble3D val="0"/>
            <c:spPr>
              <a:solidFill>
                <a:schemeClr val="accent4">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7-B56F-4C96-9631-936ADAEAC4F0}"/>
              </c:ext>
            </c:extLst>
          </c:dPt>
          <c:dPt>
            <c:idx val="3"/>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9-B56F-4C96-9631-936ADAEAC4F0}"/>
              </c:ext>
            </c:extLst>
          </c:dPt>
          <c:dPt>
            <c:idx val="4"/>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B-B56F-4C96-9631-936ADAEAC4F0}"/>
              </c:ext>
            </c:extLst>
          </c:dPt>
          <c:dPt>
            <c:idx val="5"/>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D-B56F-4C96-9631-936ADAEAC4F0}"/>
              </c:ext>
            </c:extLst>
          </c:dPt>
          <c:dPt>
            <c:idx val="6"/>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F-B56F-4C96-9631-936ADAEAC4F0}"/>
              </c:ext>
            </c:extLst>
          </c:dPt>
          <c:dPt>
            <c:idx val="7"/>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1-B56F-4C96-9631-936ADAEAC4F0}"/>
              </c:ext>
            </c:extLst>
          </c:dPt>
          <c:dPt>
            <c:idx val="8"/>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3-B56F-4C96-9631-936ADAEAC4F0}"/>
              </c:ext>
            </c:extLst>
          </c:dPt>
          <c:dPt>
            <c:idx val="9"/>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5-B56F-4C96-9631-936ADAEAC4F0}"/>
              </c:ext>
            </c:extLst>
          </c:dPt>
          <c:dPt>
            <c:idx val="10"/>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7-B56F-4C96-9631-936ADAEAC4F0}"/>
              </c:ext>
            </c:extLst>
          </c:dPt>
          <c:dPt>
            <c:idx val="11"/>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9-B56F-4C96-9631-936ADAEAC4F0}"/>
              </c:ext>
            </c:extLst>
          </c:dPt>
          <c:dPt>
            <c:idx val="12"/>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B-B56F-4C96-9631-936ADAEAC4F0}"/>
              </c:ext>
            </c:extLst>
          </c:dPt>
          <c:dPt>
            <c:idx val="13"/>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D-B56F-4C96-9631-936ADAEAC4F0}"/>
              </c:ext>
            </c:extLst>
          </c:dPt>
          <c:dPt>
            <c:idx val="14"/>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1F-B56F-4C96-9631-936ADAEAC4F0}"/>
              </c:ext>
            </c:extLst>
          </c:dPt>
          <c:dPt>
            <c:idx val="15"/>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1-B56F-4C96-9631-936ADAEAC4F0}"/>
              </c:ext>
            </c:extLst>
          </c:dPt>
          <c:dPt>
            <c:idx val="16"/>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3-B56F-4C96-9631-936ADAEAC4F0}"/>
              </c:ext>
            </c:extLst>
          </c:dPt>
          <c:dPt>
            <c:idx val="17"/>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5-B56F-4C96-9631-936ADAEAC4F0}"/>
              </c:ext>
            </c:extLst>
          </c:dPt>
          <c:dPt>
            <c:idx val="18"/>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7-B56F-4C96-9631-936ADAEAC4F0}"/>
              </c:ext>
            </c:extLst>
          </c:dPt>
          <c:dPt>
            <c:idx val="19"/>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9-B56F-4C96-9631-936ADAEAC4F0}"/>
              </c:ext>
            </c:extLst>
          </c:dPt>
          <c:dPt>
            <c:idx val="20"/>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B-B56F-4C96-9631-936ADAEAC4F0}"/>
              </c:ext>
            </c:extLst>
          </c:dPt>
          <c:dPt>
            <c:idx val="21"/>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D-B56F-4C96-9631-936ADAEAC4F0}"/>
              </c:ext>
            </c:extLst>
          </c:dPt>
          <c:dPt>
            <c:idx val="22"/>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2F-B56F-4C96-9631-936ADAEAC4F0}"/>
              </c:ext>
            </c:extLst>
          </c:dPt>
          <c:dPt>
            <c:idx val="23"/>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31-B56F-4C96-9631-936ADAEAC4F0}"/>
              </c:ext>
            </c:extLst>
          </c:dPt>
          <c:dPt>
            <c:idx val="24"/>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33-B56F-4C96-9631-936ADAEAC4F0}"/>
              </c:ext>
            </c:extLst>
          </c:dPt>
          <c:dPt>
            <c:idx val="25"/>
            <c:invertIfNegative val="0"/>
            <c:bubble3D val="0"/>
            <c:spPr>
              <a:solidFill>
                <a:srgbClr val="92D050">
                  <a:alpha val="85000"/>
                </a:srgbClr>
              </a:solidFill>
              <a:ln w="9525" cap="flat" cmpd="sng" algn="ctr">
                <a:solidFill>
                  <a:schemeClr val="accent3">
                    <a:lumMod val="75000"/>
                  </a:schemeClr>
                </a:solidFill>
                <a:round/>
              </a:ln>
              <a:effectLst/>
            </c:spPr>
            <c:extLst>
              <c:ext xmlns:c16="http://schemas.microsoft.com/office/drawing/2014/chart" uri="{C3380CC4-5D6E-409C-BE32-E72D297353CC}">
                <c16:uniqueId val="{00000035-B56F-4C96-9631-936ADAEAC4F0}"/>
              </c:ext>
            </c:extLst>
          </c:dPt>
          <c:dPt>
            <c:idx val="26"/>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37-B56F-4C96-9631-936ADAEAC4F0}"/>
              </c:ext>
            </c:extLst>
          </c:dPt>
          <c:dPt>
            <c:idx val="27"/>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39-B56F-4C96-9631-936ADAEAC4F0}"/>
              </c:ext>
            </c:extLst>
          </c:dPt>
          <c:dPt>
            <c:idx val="28"/>
            <c:invertIfNegative val="0"/>
            <c:bubble3D val="0"/>
            <c:spPr>
              <a:solidFill>
                <a:schemeClr val="accent2">
                  <a:alpha val="85000"/>
                </a:scheme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3B-B56F-4C96-9631-936ADAEAC4F0}"/>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StudentReport!$A$4:$E$32</c:f>
              <c:multiLvlStrCache>
                <c:ptCount val="29"/>
                <c:lvl>
                  <c:pt idx="0">
                    <c:v>HS Nimoo</c:v>
                  </c:pt>
                  <c:pt idx="1">
                    <c:v>MS Skitmang</c:v>
                  </c:pt>
                  <c:pt idx="2">
                    <c:v>MS Taksha</c:v>
                  </c:pt>
                  <c:pt idx="3">
                    <c:v>MS Hemya</c:v>
                  </c:pt>
                  <c:pt idx="4">
                    <c:v>MS Kenkar</c:v>
                  </c:pt>
                  <c:pt idx="5">
                    <c:v>MS Takmachik</c:v>
                  </c:pt>
                  <c:pt idx="6">
                    <c:v>HS Gia</c:v>
                  </c:pt>
                  <c:pt idx="7">
                    <c:v>MS Rambirpur</c:v>
                  </c:pt>
                  <c:pt idx="8">
                    <c:v>MS Liker</c:v>
                  </c:pt>
                  <c:pt idx="9">
                    <c:v>HS Chushul</c:v>
                  </c:pt>
                  <c:pt idx="10">
                    <c:v>PS Spituk Dumra</c:v>
                  </c:pt>
                  <c:pt idx="11">
                    <c:v>MS Phuktse</c:v>
                  </c:pt>
                  <c:pt idx="12">
                    <c:v>HS Lingshed</c:v>
                  </c:pt>
                  <c:pt idx="13">
                    <c:v>MS Ayu Saboo</c:v>
                  </c:pt>
                  <c:pt idx="14">
                    <c:v>MS Achinathang Yogma</c:v>
                  </c:pt>
                  <c:pt idx="15">
                    <c:v>MS Chalungkha</c:v>
                  </c:pt>
                  <c:pt idx="16">
                    <c:v>PS Korzok Phoo</c:v>
                  </c:pt>
                  <c:pt idx="17">
                    <c:v>MS Aranu Gongma</c:v>
                  </c:pt>
                  <c:pt idx="18">
                    <c:v>MS Gangles</c:v>
                  </c:pt>
                  <c:pt idx="19">
                    <c:v>HS Anlay</c:v>
                  </c:pt>
                  <c:pt idx="20">
                    <c:v>MS Yourgo</c:v>
                  </c:pt>
                  <c:pt idx="21">
                    <c:v>MS Nimoo</c:v>
                  </c:pt>
                  <c:pt idx="22">
                    <c:v>MS Girls Diskit</c:v>
                  </c:pt>
                  <c:pt idx="23">
                    <c:v>HS Lamayuru</c:v>
                  </c:pt>
                  <c:pt idx="24">
                    <c:v>MS Gonpa</c:v>
                  </c:pt>
                  <c:pt idx="25">
                    <c:v>HS L.Pachathang</c:v>
                  </c:pt>
                  <c:pt idx="26">
                    <c:v>MS Yarlok Chuchot</c:v>
                  </c:pt>
                  <c:pt idx="27">
                    <c:v>MS Tongsted</c:v>
                  </c:pt>
                  <c:pt idx="28">
                    <c:v>MS Fotoksar</c:v>
                  </c:pt>
                </c:lvl>
                <c:lvl>
                  <c:pt idx="0">
                    <c:v>Control 
Schools</c:v>
                  </c:pt>
                  <c:pt idx="3">
                    <c:v>Treatment 
Scchools</c:v>
                  </c:pt>
                </c:lvl>
              </c:multiLvlStrCache>
            </c:multiLvlStrRef>
          </c:cat>
          <c:val>
            <c:numRef>
              <c:f>StudentReport!$H$4:$H$32</c:f>
              <c:numCache>
                <c:formatCode>General</c:formatCode>
                <c:ptCount val="29"/>
                <c:pt idx="0">
                  <c:v>61.6</c:v>
                </c:pt>
                <c:pt idx="1">
                  <c:v>-1.6</c:v>
                </c:pt>
                <c:pt idx="2">
                  <c:v>-5.5</c:v>
                </c:pt>
                <c:pt idx="3">
                  <c:v>73.3</c:v>
                </c:pt>
                <c:pt idx="4">
                  <c:v>66.600000000000009</c:v>
                </c:pt>
                <c:pt idx="5">
                  <c:v>65</c:v>
                </c:pt>
                <c:pt idx="6">
                  <c:v>63.300000000000004</c:v>
                </c:pt>
                <c:pt idx="7">
                  <c:v>61.6</c:v>
                </c:pt>
                <c:pt idx="8">
                  <c:v>60</c:v>
                </c:pt>
                <c:pt idx="9">
                  <c:v>59.1</c:v>
                </c:pt>
                <c:pt idx="10">
                  <c:v>54.1</c:v>
                </c:pt>
                <c:pt idx="11">
                  <c:v>50</c:v>
                </c:pt>
                <c:pt idx="12">
                  <c:v>49.400000000000006</c:v>
                </c:pt>
                <c:pt idx="13">
                  <c:v>46.2</c:v>
                </c:pt>
                <c:pt idx="14">
                  <c:v>43.300000000000004</c:v>
                </c:pt>
                <c:pt idx="15">
                  <c:v>42.2</c:v>
                </c:pt>
                <c:pt idx="16">
                  <c:v>39.1</c:v>
                </c:pt>
                <c:pt idx="17">
                  <c:v>38.800000000000004</c:v>
                </c:pt>
                <c:pt idx="18">
                  <c:v>35</c:v>
                </c:pt>
                <c:pt idx="19">
                  <c:v>31.5</c:v>
                </c:pt>
                <c:pt idx="20">
                  <c:v>30</c:v>
                </c:pt>
                <c:pt idx="21">
                  <c:v>24.6</c:v>
                </c:pt>
                <c:pt idx="22">
                  <c:v>18.5</c:v>
                </c:pt>
                <c:pt idx="23">
                  <c:v>15.5</c:v>
                </c:pt>
                <c:pt idx="24">
                  <c:v>14.8</c:v>
                </c:pt>
                <c:pt idx="25">
                  <c:v>11.100000000000001</c:v>
                </c:pt>
                <c:pt idx="26">
                  <c:v>10</c:v>
                </c:pt>
                <c:pt idx="27">
                  <c:v>-23.3</c:v>
                </c:pt>
              </c:numCache>
            </c:numRef>
          </c:val>
          <c:extLst>
            <c:ext xmlns:c16="http://schemas.microsoft.com/office/drawing/2014/chart" uri="{C3380CC4-5D6E-409C-BE32-E72D297353CC}">
              <c16:uniqueId val="{0000003C-B56F-4C96-9631-936ADAEAC4F0}"/>
            </c:ext>
          </c:extLst>
        </c:ser>
        <c:dLbls>
          <c:showLegendKey val="0"/>
          <c:showVal val="1"/>
          <c:showCatName val="0"/>
          <c:showSerName val="0"/>
          <c:showPercent val="0"/>
          <c:showBubbleSize val="0"/>
        </c:dLbls>
        <c:gapWidth val="65"/>
        <c:axId val="726317664"/>
        <c:axId val="726316000"/>
      </c:barChart>
      <c:catAx>
        <c:axId val="726317664"/>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726316000"/>
        <c:crosses val="autoZero"/>
        <c:auto val="1"/>
        <c:lblAlgn val="ctr"/>
        <c:lblOffset val="100"/>
        <c:noMultiLvlLbl val="0"/>
      </c:catAx>
      <c:valAx>
        <c:axId val="726316000"/>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7263176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1" i="0" baseline="0">
                <a:effectLst/>
              </a:rPr>
              <a:t>Grade 2 English Progress % (Endline minus Baseline) </a:t>
            </a:r>
            <a:endParaRPr lang="en-US">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StudentReport!$F$3</c:f>
              <c:strCache>
                <c:ptCount val="1"/>
                <c:pt idx="0">
                  <c:v>000107</c:v>
                </c:pt>
              </c:strCache>
            </c:strRef>
          </c:tx>
          <c:spPr>
            <a:solidFill>
              <a:schemeClr val="accent1"/>
            </a:solidFill>
            <a:ln>
              <a:noFill/>
            </a:ln>
            <a:effectLst/>
          </c:spPr>
          <c:invertIfNegative val="0"/>
          <c:cat>
            <c:multiLvlStrRef>
              <c:f>StudentReport!$A$4:$E$35</c:f>
              <c:multiLvlStrCache>
                <c:ptCount val="32"/>
                <c:lvl>
                  <c:pt idx="0">
                    <c:v>HS Nimoo</c:v>
                  </c:pt>
                  <c:pt idx="1">
                    <c:v>MS Irath</c:v>
                  </c:pt>
                  <c:pt idx="2">
                    <c:v>MS Skitmang</c:v>
                  </c:pt>
                  <c:pt idx="3">
                    <c:v>HS Domkhar Dho</c:v>
                  </c:pt>
                  <c:pt idx="4">
                    <c:v>PS Bari Turtuk</c:v>
                  </c:pt>
                  <c:pt idx="5">
                    <c:v>MS Shachukul</c:v>
                  </c:pt>
                  <c:pt idx="6">
                    <c:v>MS Phuktse</c:v>
                  </c:pt>
                  <c:pt idx="7">
                    <c:v>HS Gia</c:v>
                  </c:pt>
                  <c:pt idx="8">
                    <c:v>MS Sanith</c:v>
                  </c:pt>
                  <c:pt idx="9">
                    <c:v>HS Chushul</c:v>
                  </c:pt>
                  <c:pt idx="10">
                    <c:v>MS Terchey</c:v>
                  </c:pt>
                  <c:pt idx="11">
                    <c:v>MS Takmachik</c:v>
                  </c:pt>
                  <c:pt idx="12">
                    <c:v>MS Gangles</c:v>
                  </c:pt>
                  <c:pt idx="13">
                    <c:v>MS Hemya</c:v>
                  </c:pt>
                  <c:pt idx="14">
                    <c:v>MS Aranu Gongma</c:v>
                  </c:pt>
                  <c:pt idx="15">
                    <c:v>MS Rambirpur</c:v>
                  </c:pt>
                  <c:pt idx="16">
                    <c:v>MS Girls Diskit</c:v>
                  </c:pt>
                  <c:pt idx="17">
                    <c:v>MS Yourgo</c:v>
                  </c:pt>
                  <c:pt idx="18">
                    <c:v>MS Nimoo</c:v>
                  </c:pt>
                  <c:pt idx="19">
                    <c:v>MS Chalungkha</c:v>
                  </c:pt>
                  <c:pt idx="20">
                    <c:v>HS Anlay</c:v>
                  </c:pt>
                  <c:pt idx="21">
                    <c:v>MS Gonpa</c:v>
                  </c:pt>
                  <c:pt idx="22">
                    <c:v>HS Lingshed</c:v>
                  </c:pt>
                  <c:pt idx="23">
                    <c:v>MS Yarlok Chuchot</c:v>
                  </c:pt>
                  <c:pt idx="24">
                    <c:v>HS Lamayuru</c:v>
                  </c:pt>
                  <c:pt idx="25">
                    <c:v>MS Achinathang Yogma</c:v>
                  </c:pt>
                  <c:pt idx="26">
                    <c:v>PS Spituk Dumra</c:v>
                  </c:pt>
                  <c:pt idx="27">
                    <c:v>HS L.Pachathang</c:v>
                  </c:pt>
                  <c:pt idx="28">
                    <c:v>PS Korzok Phoo</c:v>
                  </c:pt>
                  <c:pt idx="29">
                    <c:v>MS Ayu Saboo</c:v>
                  </c:pt>
                  <c:pt idx="30">
                    <c:v>MS Tongsted</c:v>
                  </c:pt>
                  <c:pt idx="31">
                    <c:v>MS Fotoksar</c:v>
                  </c:pt>
                </c:lvl>
                <c:lvl>
                  <c:pt idx="0">
                    <c:v>Control
Schools</c:v>
                  </c:pt>
                  <c:pt idx="4">
                    <c:v>Treatment 
Schools</c:v>
                  </c:pt>
                </c:lvl>
              </c:multiLvlStrCache>
            </c:multiLvlStrRef>
          </c:cat>
          <c:val>
            <c:numRef>
              <c:f>StudentReport!$F$4:$F$35</c:f>
            </c:numRef>
          </c:val>
          <c:extLst>
            <c:ext xmlns:c16="http://schemas.microsoft.com/office/drawing/2014/chart" uri="{C3380CC4-5D6E-409C-BE32-E72D297353CC}">
              <c16:uniqueId val="{00000000-8FB7-4C21-8328-344262ABDCEE}"/>
            </c:ext>
          </c:extLst>
        </c:ser>
        <c:ser>
          <c:idx val="1"/>
          <c:order val="1"/>
          <c:tx>
            <c:strRef>
              <c:f>StudentReport!$G$3</c:f>
              <c:strCache>
                <c:ptCount val="1"/>
                <c:pt idx="0">
                  <c:v>000119</c:v>
                </c:pt>
              </c:strCache>
            </c:strRef>
          </c:tx>
          <c:spPr>
            <a:solidFill>
              <a:schemeClr val="accent2"/>
            </a:solidFill>
            <a:ln>
              <a:noFill/>
            </a:ln>
            <a:effectLst/>
          </c:spPr>
          <c:invertIfNegative val="0"/>
          <c:cat>
            <c:multiLvlStrRef>
              <c:f>StudentReport!$A$4:$E$35</c:f>
              <c:multiLvlStrCache>
                <c:ptCount val="32"/>
                <c:lvl>
                  <c:pt idx="0">
                    <c:v>HS Nimoo</c:v>
                  </c:pt>
                  <c:pt idx="1">
                    <c:v>MS Irath</c:v>
                  </c:pt>
                  <c:pt idx="2">
                    <c:v>MS Skitmang</c:v>
                  </c:pt>
                  <c:pt idx="3">
                    <c:v>HS Domkhar Dho</c:v>
                  </c:pt>
                  <c:pt idx="4">
                    <c:v>PS Bari Turtuk</c:v>
                  </c:pt>
                  <c:pt idx="5">
                    <c:v>MS Shachukul</c:v>
                  </c:pt>
                  <c:pt idx="6">
                    <c:v>MS Phuktse</c:v>
                  </c:pt>
                  <c:pt idx="7">
                    <c:v>HS Gia</c:v>
                  </c:pt>
                  <c:pt idx="8">
                    <c:v>MS Sanith</c:v>
                  </c:pt>
                  <c:pt idx="9">
                    <c:v>HS Chushul</c:v>
                  </c:pt>
                  <c:pt idx="10">
                    <c:v>MS Terchey</c:v>
                  </c:pt>
                  <c:pt idx="11">
                    <c:v>MS Takmachik</c:v>
                  </c:pt>
                  <c:pt idx="12">
                    <c:v>MS Gangles</c:v>
                  </c:pt>
                  <c:pt idx="13">
                    <c:v>MS Hemya</c:v>
                  </c:pt>
                  <c:pt idx="14">
                    <c:v>MS Aranu Gongma</c:v>
                  </c:pt>
                  <c:pt idx="15">
                    <c:v>MS Rambirpur</c:v>
                  </c:pt>
                  <c:pt idx="16">
                    <c:v>MS Girls Diskit</c:v>
                  </c:pt>
                  <c:pt idx="17">
                    <c:v>MS Yourgo</c:v>
                  </c:pt>
                  <c:pt idx="18">
                    <c:v>MS Nimoo</c:v>
                  </c:pt>
                  <c:pt idx="19">
                    <c:v>MS Chalungkha</c:v>
                  </c:pt>
                  <c:pt idx="20">
                    <c:v>HS Anlay</c:v>
                  </c:pt>
                  <c:pt idx="21">
                    <c:v>MS Gonpa</c:v>
                  </c:pt>
                  <c:pt idx="22">
                    <c:v>HS Lingshed</c:v>
                  </c:pt>
                  <c:pt idx="23">
                    <c:v>MS Yarlok Chuchot</c:v>
                  </c:pt>
                  <c:pt idx="24">
                    <c:v>HS Lamayuru</c:v>
                  </c:pt>
                  <c:pt idx="25">
                    <c:v>MS Achinathang Yogma</c:v>
                  </c:pt>
                  <c:pt idx="26">
                    <c:v>PS Spituk Dumra</c:v>
                  </c:pt>
                  <c:pt idx="27">
                    <c:v>HS L.Pachathang</c:v>
                  </c:pt>
                  <c:pt idx="28">
                    <c:v>PS Korzok Phoo</c:v>
                  </c:pt>
                  <c:pt idx="29">
                    <c:v>MS Ayu Saboo</c:v>
                  </c:pt>
                  <c:pt idx="30">
                    <c:v>MS Tongsted</c:v>
                  </c:pt>
                  <c:pt idx="31">
                    <c:v>MS Fotoksar</c:v>
                  </c:pt>
                </c:lvl>
                <c:lvl>
                  <c:pt idx="0">
                    <c:v>Control
Schools</c:v>
                  </c:pt>
                  <c:pt idx="4">
                    <c:v>Treatment 
Schools</c:v>
                  </c:pt>
                </c:lvl>
              </c:multiLvlStrCache>
            </c:multiLvlStrRef>
          </c:cat>
          <c:val>
            <c:numRef>
              <c:f>StudentReport!$G$4:$G$35</c:f>
            </c:numRef>
          </c:val>
          <c:extLst>
            <c:ext xmlns:c16="http://schemas.microsoft.com/office/drawing/2014/chart" uri="{C3380CC4-5D6E-409C-BE32-E72D297353CC}">
              <c16:uniqueId val="{00000001-8FB7-4C21-8328-344262ABDCEE}"/>
            </c:ext>
          </c:extLst>
        </c:ser>
        <c:ser>
          <c:idx val="2"/>
          <c:order val="2"/>
          <c:tx>
            <c:strRef>
              <c:f>StudentReport!$H$3</c:f>
              <c:strCache>
                <c:ptCount val="1"/>
                <c:pt idx="0">
                  <c:v>Diff %</c:v>
                </c:pt>
              </c:strCache>
            </c:strRef>
          </c:tx>
          <c:spPr>
            <a:solidFill>
              <a:srgbClr val="00B0F0"/>
            </a:solidFill>
            <a:ln>
              <a:solidFill>
                <a:srgbClr val="00B0F0"/>
              </a:solidFill>
            </a:ln>
            <a:effectLst/>
          </c:spPr>
          <c:invertIfNegative val="0"/>
          <c:dPt>
            <c:idx val="0"/>
            <c:invertIfNegative val="0"/>
            <c:bubble3D val="0"/>
            <c:spPr>
              <a:solidFill>
                <a:schemeClr val="accent4"/>
              </a:solidFill>
              <a:ln>
                <a:solidFill>
                  <a:srgbClr val="00B0F0"/>
                </a:solidFill>
              </a:ln>
              <a:effectLst/>
            </c:spPr>
            <c:extLst>
              <c:ext xmlns:c16="http://schemas.microsoft.com/office/drawing/2014/chart" uri="{C3380CC4-5D6E-409C-BE32-E72D297353CC}">
                <c16:uniqueId val="{00000003-8FB7-4C21-8328-344262ABDCEE}"/>
              </c:ext>
            </c:extLst>
          </c:dPt>
          <c:dPt>
            <c:idx val="1"/>
            <c:invertIfNegative val="0"/>
            <c:bubble3D val="0"/>
            <c:spPr>
              <a:solidFill>
                <a:schemeClr val="accent4"/>
              </a:solidFill>
              <a:ln>
                <a:solidFill>
                  <a:srgbClr val="00B0F0"/>
                </a:solidFill>
              </a:ln>
              <a:effectLst/>
            </c:spPr>
            <c:extLst>
              <c:ext xmlns:c16="http://schemas.microsoft.com/office/drawing/2014/chart" uri="{C3380CC4-5D6E-409C-BE32-E72D297353CC}">
                <c16:uniqueId val="{00000005-8FB7-4C21-8328-344262ABDCEE}"/>
              </c:ext>
            </c:extLst>
          </c:dPt>
          <c:dPt>
            <c:idx val="2"/>
            <c:invertIfNegative val="0"/>
            <c:bubble3D val="0"/>
            <c:spPr>
              <a:solidFill>
                <a:schemeClr val="accent4"/>
              </a:solidFill>
              <a:ln>
                <a:solidFill>
                  <a:srgbClr val="00B0F0"/>
                </a:solidFill>
              </a:ln>
              <a:effectLst/>
            </c:spPr>
            <c:extLst>
              <c:ext xmlns:c16="http://schemas.microsoft.com/office/drawing/2014/chart" uri="{C3380CC4-5D6E-409C-BE32-E72D297353CC}">
                <c16:uniqueId val="{00000007-8FB7-4C21-8328-344262ABDCEE}"/>
              </c:ext>
            </c:extLst>
          </c:dPt>
          <c:dPt>
            <c:idx val="3"/>
            <c:invertIfNegative val="0"/>
            <c:bubble3D val="0"/>
            <c:spPr>
              <a:solidFill>
                <a:schemeClr val="accent4"/>
              </a:solidFill>
              <a:ln>
                <a:solidFill>
                  <a:srgbClr val="00B0F0"/>
                </a:solidFill>
              </a:ln>
              <a:effectLst/>
            </c:spPr>
            <c:extLst>
              <c:ext xmlns:c16="http://schemas.microsoft.com/office/drawing/2014/chart" uri="{C3380CC4-5D6E-409C-BE32-E72D297353CC}">
                <c16:uniqueId val="{00000009-8FB7-4C21-8328-344262ABDCEE}"/>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StudentReport!$A$4:$E$35</c:f>
              <c:multiLvlStrCache>
                <c:ptCount val="32"/>
                <c:lvl>
                  <c:pt idx="0">
                    <c:v>HS Nimoo</c:v>
                  </c:pt>
                  <c:pt idx="1">
                    <c:v>MS Irath</c:v>
                  </c:pt>
                  <c:pt idx="2">
                    <c:v>MS Skitmang</c:v>
                  </c:pt>
                  <c:pt idx="3">
                    <c:v>HS Domkhar Dho</c:v>
                  </c:pt>
                  <c:pt idx="4">
                    <c:v>PS Bari Turtuk</c:v>
                  </c:pt>
                  <c:pt idx="5">
                    <c:v>MS Shachukul</c:v>
                  </c:pt>
                  <c:pt idx="6">
                    <c:v>MS Phuktse</c:v>
                  </c:pt>
                  <c:pt idx="7">
                    <c:v>HS Gia</c:v>
                  </c:pt>
                  <c:pt idx="8">
                    <c:v>MS Sanith</c:v>
                  </c:pt>
                  <c:pt idx="9">
                    <c:v>HS Chushul</c:v>
                  </c:pt>
                  <c:pt idx="10">
                    <c:v>MS Terchey</c:v>
                  </c:pt>
                  <c:pt idx="11">
                    <c:v>MS Takmachik</c:v>
                  </c:pt>
                  <c:pt idx="12">
                    <c:v>MS Gangles</c:v>
                  </c:pt>
                  <c:pt idx="13">
                    <c:v>MS Hemya</c:v>
                  </c:pt>
                  <c:pt idx="14">
                    <c:v>MS Aranu Gongma</c:v>
                  </c:pt>
                  <c:pt idx="15">
                    <c:v>MS Rambirpur</c:v>
                  </c:pt>
                  <c:pt idx="16">
                    <c:v>MS Girls Diskit</c:v>
                  </c:pt>
                  <c:pt idx="17">
                    <c:v>MS Yourgo</c:v>
                  </c:pt>
                  <c:pt idx="18">
                    <c:v>MS Nimoo</c:v>
                  </c:pt>
                  <c:pt idx="19">
                    <c:v>MS Chalungkha</c:v>
                  </c:pt>
                  <c:pt idx="20">
                    <c:v>HS Anlay</c:v>
                  </c:pt>
                  <c:pt idx="21">
                    <c:v>MS Gonpa</c:v>
                  </c:pt>
                  <c:pt idx="22">
                    <c:v>HS Lingshed</c:v>
                  </c:pt>
                  <c:pt idx="23">
                    <c:v>MS Yarlok Chuchot</c:v>
                  </c:pt>
                  <c:pt idx="24">
                    <c:v>HS Lamayuru</c:v>
                  </c:pt>
                  <c:pt idx="25">
                    <c:v>MS Achinathang Yogma</c:v>
                  </c:pt>
                  <c:pt idx="26">
                    <c:v>PS Spituk Dumra</c:v>
                  </c:pt>
                  <c:pt idx="27">
                    <c:v>HS L.Pachathang</c:v>
                  </c:pt>
                  <c:pt idx="28">
                    <c:v>PS Korzok Phoo</c:v>
                  </c:pt>
                  <c:pt idx="29">
                    <c:v>MS Ayu Saboo</c:v>
                  </c:pt>
                  <c:pt idx="30">
                    <c:v>MS Tongsted</c:v>
                  </c:pt>
                  <c:pt idx="31">
                    <c:v>MS Fotoksar</c:v>
                  </c:pt>
                </c:lvl>
                <c:lvl>
                  <c:pt idx="0">
                    <c:v>Control
Schools</c:v>
                  </c:pt>
                  <c:pt idx="4">
                    <c:v>Treatment 
Schools</c:v>
                  </c:pt>
                </c:lvl>
              </c:multiLvlStrCache>
            </c:multiLvlStrRef>
          </c:cat>
          <c:val>
            <c:numRef>
              <c:f>StudentReport!$H$4:$H$35</c:f>
              <c:numCache>
                <c:formatCode>General</c:formatCode>
                <c:ptCount val="32"/>
                <c:pt idx="0">
                  <c:v>24.8</c:v>
                </c:pt>
                <c:pt idx="1">
                  <c:v>16.600000000000001</c:v>
                </c:pt>
                <c:pt idx="2">
                  <c:v>13.3</c:v>
                </c:pt>
                <c:pt idx="3">
                  <c:v>8.8000000000000007</c:v>
                </c:pt>
                <c:pt idx="4">
                  <c:v>81.100000000000009</c:v>
                </c:pt>
                <c:pt idx="5">
                  <c:v>64.900000000000006</c:v>
                </c:pt>
                <c:pt idx="6">
                  <c:v>57.400000000000006</c:v>
                </c:pt>
                <c:pt idx="7">
                  <c:v>54.900000000000006</c:v>
                </c:pt>
                <c:pt idx="8">
                  <c:v>51.1</c:v>
                </c:pt>
                <c:pt idx="9">
                  <c:v>49.1</c:v>
                </c:pt>
                <c:pt idx="10">
                  <c:v>48.300000000000004</c:v>
                </c:pt>
                <c:pt idx="11">
                  <c:v>44.400000000000006</c:v>
                </c:pt>
                <c:pt idx="12">
                  <c:v>44.400000000000006</c:v>
                </c:pt>
                <c:pt idx="13">
                  <c:v>42.400000000000006</c:v>
                </c:pt>
                <c:pt idx="14">
                  <c:v>41.1</c:v>
                </c:pt>
                <c:pt idx="15">
                  <c:v>38.300000000000004</c:v>
                </c:pt>
                <c:pt idx="16">
                  <c:v>38.300000000000004</c:v>
                </c:pt>
                <c:pt idx="17">
                  <c:v>35.5</c:v>
                </c:pt>
                <c:pt idx="18">
                  <c:v>35.1</c:v>
                </c:pt>
                <c:pt idx="19">
                  <c:v>32.700000000000003</c:v>
                </c:pt>
                <c:pt idx="20">
                  <c:v>32.4</c:v>
                </c:pt>
                <c:pt idx="21">
                  <c:v>32.200000000000003</c:v>
                </c:pt>
                <c:pt idx="22">
                  <c:v>30.8</c:v>
                </c:pt>
                <c:pt idx="23">
                  <c:v>30</c:v>
                </c:pt>
                <c:pt idx="24">
                  <c:v>29.900000000000002</c:v>
                </c:pt>
                <c:pt idx="25">
                  <c:v>25</c:v>
                </c:pt>
                <c:pt idx="26">
                  <c:v>21.3</c:v>
                </c:pt>
                <c:pt idx="27">
                  <c:v>17.3</c:v>
                </c:pt>
                <c:pt idx="28">
                  <c:v>16.400000000000002</c:v>
                </c:pt>
                <c:pt idx="29">
                  <c:v>14.700000000000001</c:v>
                </c:pt>
                <c:pt idx="30">
                  <c:v>-0.60000000000000009</c:v>
                </c:pt>
              </c:numCache>
            </c:numRef>
          </c:val>
          <c:extLst>
            <c:ext xmlns:c16="http://schemas.microsoft.com/office/drawing/2014/chart" uri="{C3380CC4-5D6E-409C-BE32-E72D297353CC}">
              <c16:uniqueId val="{0000000A-8FB7-4C21-8328-344262ABDCEE}"/>
            </c:ext>
          </c:extLst>
        </c:ser>
        <c:dLbls>
          <c:showLegendKey val="0"/>
          <c:showVal val="0"/>
          <c:showCatName val="0"/>
          <c:showSerName val="0"/>
          <c:showPercent val="0"/>
          <c:showBubbleSize val="0"/>
        </c:dLbls>
        <c:gapWidth val="219"/>
        <c:overlap val="-27"/>
        <c:axId val="1122989503"/>
        <c:axId val="1122989919"/>
      </c:barChart>
      <c:catAx>
        <c:axId val="11229895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ln>
                  <a:noFill/>
                </a:ln>
                <a:solidFill>
                  <a:schemeClr val="tx1"/>
                </a:solidFill>
                <a:latin typeface="+mn-lt"/>
                <a:ea typeface="+mn-ea"/>
                <a:cs typeface="+mn-cs"/>
              </a:defRPr>
            </a:pPr>
            <a:endParaRPr lang="en-US"/>
          </a:p>
        </c:txPr>
        <c:crossAx val="1122989919"/>
        <c:crosses val="autoZero"/>
        <c:auto val="1"/>
        <c:lblAlgn val="ctr"/>
        <c:lblOffset val="100"/>
        <c:noMultiLvlLbl val="0"/>
      </c:catAx>
      <c:valAx>
        <c:axId val="11229899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2298950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sz="1800" b="1" i="0" baseline="0">
                <a:effectLst/>
              </a:rPr>
              <a:t>Grade 2 Mathematics Progress % (Endline minus Baseline) </a:t>
            </a:r>
            <a:endParaRPr lang="en-US">
              <a:effectLst/>
            </a:endParaRP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alpha val="85000"/>
              </a:schemeClr>
            </a:solidFill>
            <a:ln w="9525" cap="flat" cmpd="sng" algn="ctr">
              <a:solidFill>
                <a:schemeClr val="accent1">
                  <a:lumMod val="75000"/>
                </a:schemeClr>
              </a:solidFill>
              <a:round/>
            </a:ln>
            <a:effectLst/>
          </c:spPr>
          <c:invertIfNegative val="0"/>
          <c:cat>
            <c:multiLvlStrRef>
              <c:f>StudentReport!$A$4:$E$35</c:f>
              <c:multiLvlStrCache>
                <c:ptCount val="32"/>
                <c:lvl>
                  <c:pt idx="0">
                    <c:v>HS Domkhar Dho</c:v>
                  </c:pt>
                  <c:pt idx="1">
                    <c:v>HS Nimoo</c:v>
                  </c:pt>
                  <c:pt idx="2">
                    <c:v>MS Irath</c:v>
                  </c:pt>
                  <c:pt idx="3">
                    <c:v>MS Skitmang</c:v>
                  </c:pt>
                  <c:pt idx="4">
                    <c:v>MS Takmachik</c:v>
                  </c:pt>
                  <c:pt idx="5">
                    <c:v>HS Gia</c:v>
                  </c:pt>
                  <c:pt idx="6">
                    <c:v>MS Girls Diskit</c:v>
                  </c:pt>
                  <c:pt idx="7">
                    <c:v>MS Sanith</c:v>
                  </c:pt>
                  <c:pt idx="8">
                    <c:v>PS Bari Turtuk</c:v>
                  </c:pt>
                  <c:pt idx="9">
                    <c:v>MS Gonpa</c:v>
                  </c:pt>
                  <c:pt idx="10">
                    <c:v>MS Phuktse</c:v>
                  </c:pt>
                  <c:pt idx="11">
                    <c:v>MS Nimoo</c:v>
                  </c:pt>
                  <c:pt idx="12">
                    <c:v>HS Anlay</c:v>
                  </c:pt>
                  <c:pt idx="13">
                    <c:v>MS Rambirpur</c:v>
                  </c:pt>
                  <c:pt idx="14">
                    <c:v>MS Gangles</c:v>
                  </c:pt>
                  <c:pt idx="15">
                    <c:v>MS Terchey</c:v>
                  </c:pt>
                  <c:pt idx="16">
                    <c:v>MS Shachukul</c:v>
                  </c:pt>
                  <c:pt idx="17">
                    <c:v>HS Lamayuru</c:v>
                  </c:pt>
                  <c:pt idx="18">
                    <c:v>PS Korzok Phoo</c:v>
                  </c:pt>
                  <c:pt idx="19">
                    <c:v>MS Hemya</c:v>
                  </c:pt>
                  <c:pt idx="20">
                    <c:v>MS Yourgo</c:v>
                  </c:pt>
                  <c:pt idx="21">
                    <c:v>MS Aranu Gongma</c:v>
                  </c:pt>
                  <c:pt idx="22">
                    <c:v>HS Chushul</c:v>
                  </c:pt>
                  <c:pt idx="23">
                    <c:v>MS Achinathang Yogma</c:v>
                  </c:pt>
                  <c:pt idx="24">
                    <c:v>MS Yarlok Chuchot</c:v>
                  </c:pt>
                  <c:pt idx="25">
                    <c:v>PS Spituk Dumra</c:v>
                  </c:pt>
                  <c:pt idx="26">
                    <c:v>MS Chalungkha</c:v>
                  </c:pt>
                  <c:pt idx="27">
                    <c:v>HS Lingshed</c:v>
                  </c:pt>
                  <c:pt idx="28">
                    <c:v>MS Ayu Saboo</c:v>
                  </c:pt>
                  <c:pt idx="29">
                    <c:v>HS L.Pachathang</c:v>
                  </c:pt>
                  <c:pt idx="30">
                    <c:v>MS Tongsted</c:v>
                  </c:pt>
                  <c:pt idx="31">
                    <c:v>MS Fotoksar</c:v>
                  </c:pt>
                </c:lvl>
                <c:lvl>
                  <c:pt idx="0">
                    <c:v>Control 
Schools</c:v>
                  </c:pt>
                  <c:pt idx="4">
                    <c:v>Treatment 
Scchools</c:v>
                  </c:pt>
                </c:lvl>
              </c:multiLvlStrCache>
            </c:multiLvlStrRef>
          </c:cat>
          <c:val>
            <c:numRef>
              <c:f>StudentReport!$F$4:$F$35</c:f>
            </c:numRef>
          </c:val>
          <c:extLst>
            <c:ext xmlns:c16="http://schemas.microsoft.com/office/drawing/2014/chart" uri="{C3380CC4-5D6E-409C-BE32-E72D297353CC}">
              <c16:uniqueId val="{00000000-2672-4A65-9376-70FB423ED9E8}"/>
            </c:ext>
          </c:extLst>
        </c:ser>
        <c:ser>
          <c:idx val="1"/>
          <c:order val="1"/>
          <c:spPr>
            <a:solidFill>
              <a:schemeClr val="accent2">
                <a:alpha val="85000"/>
              </a:schemeClr>
            </a:solidFill>
            <a:ln w="9525" cap="flat" cmpd="sng" algn="ctr">
              <a:solidFill>
                <a:schemeClr val="accent2">
                  <a:lumMod val="75000"/>
                </a:schemeClr>
              </a:solidFill>
              <a:round/>
            </a:ln>
            <a:effectLst/>
          </c:spPr>
          <c:invertIfNegative val="0"/>
          <c:cat>
            <c:multiLvlStrRef>
              <c:f>StudentReport!$A$4:$E$35</c:f>
              <c:multiLvlStrCache>
                <c:ptCount val="32"/>
                <c:lvl>
                  <c:pt idx="0">
                    <c:v>HS Domkhar Dho</c:v>
                  </c:pt>
                  <c:pt idx="1">
                    <c:v>HS Nimoo</c:v>
                  </c:pt>
                  <c:pt idx="2">
                    <c:v>MS Irath</c:v>
                  </c:pt>
                  <c:pt idx="3">
                    <c:v>MS Skitmang</c:v>
                  </c:pt>
                  <c:pt idx="4">
                    <c:v>MS Takmachik</c:v>
                  </c:pt>
                  <c:pt idx="5">
                    <c:v>HS Gia</c:v>
                  </c:pt>
                  <c:pt idx="6">
                    <c:v>MS Girls Diskit</c:v>
                  </c:pt>
                  <c:pt idx="7">
                    <c:v>MS Sanith</c:v>
                  </c:pt>
                  <c:pt idx="8">
                    <c:v>PS Bari Turtuk</c:v>
                  </c:pt>
                  <c:pt idx="9">
                    <c:v>MS Gonpa</c:v>
                  </c:pt>
                  <c:pt idx="10">
                    <c:v>MS Phuktse</c:v>
                  </c:pt>
                  <c:pt idx="11">
                    <c:v>MS Nimoo</c:v>
                  </c:pt>
                  <c:pt idx="12">
                    <c:v>HS Anlay</c:v>
                  </c:pt>
                  <c:pt idx="13">
                    <c:v>MS Rambirpur</c:v>
                  </c:pt>
                  <c:pt idx="14">
                    <c:v>MS Gangles</c:v>
                  </c:pt>
                  <c:pt idx="15">
                    <c:v>MS Terchey</c:v>
                  </c:pt>
                  <c:pt idx="16">
                    <c:v>MS Shachukul</c:v>
                  </c:pt>
                  <c:pt idx="17">
                    <c:v>HS Lamayuru</c:v>
                  </c:pt>
                  <c:pt idx="18">
                    <c:v>PS Korzok Phoo</c:v>
                  </c:pt>
                  <c:pt idx="19">
                    <c:v>MS Hemya</c:v>
                  </c:pt>
                  <c:pt idx="20">
                    <c:v>MS Yourgo</c:v>
                  </c:pt>
                  <c:pt idx="21">
                    <c:v>MS Aranu Gongma</c:v>
                  </c:pt>
                  <c:pt idx="22">
                    <c:v>HS Chushul</c:v>
                  </c:pt>
                  <c:pt idx="23">
                    <c:v>MS Achinathang Yogma</c:v>
                  </c:pt>
                  <c:pt idx="24">
                    <c:v>MS Yarlok Chuchot</c:v>
                  </c:pt>
                  <c:pt idx="25">
                    <c:v>PS Spituk Dumra</c:v>
                  </c:pt>
                  <c:pt idx="26">
                    <c:v>MS Chalungkha</c:v>
                  </c:pt>
                  <c:pt idx="27">
                    <c:v>HS Lingshed</c:v>
                  </c:pt>
                  <c:pt idx="28">
                    <c:v>MS Ayu Saboo</c:v>
                  </c:pt>
                  <c:pt idx="29">
                    <c:v>HS L.Pachathang</c:v>
                  </c:pt>
                  <c:pt idx="30">
                    <c:v>MS Tongsted</c:v>
                  </c:pt>
                  <c:pt idx="31">
                    <c:v>MS Fotoksar</c:v>
                  </c:pt>
                </c:lvl>
                <c:lvl>
                  <c:pt idx="0">
                    <c:v>Control 
Schools</c:v>
                  </c:pt>
                  <c:pt idx="4">
                    <c:v>Treatment 
Scchools</c:v>
                  </c:pt>
                </c:lvl>
              </c:multiLvlStrCache>
            </c:multiLvlStrRef>
          </c:cat>
          <c:val>
            <c:numRef>
              <c:f>StudentReport!$G$4:$G$35</c:f>
            </c:numRef>
          </c:val>
          <c:extLst>
            <c:ext xmlns:c16="http://schemas.microsoft.com/office/drawing/2014/chart" uri="{C3380CC4-5D6E-409C-BE32-E72D297353CC}">
              <c16:uniqueId val="{00000001-2672-4A65-9376-70FB423ED9E8}"/>
            </c:ext>
          </c:extLst>
        </c:ser>
        <c:ser>
          <c:idx val="2"/>
          <c:order val="2"/>
          <c:spPr>
            <a:solidFill>
              <a:srgbClr val="92D050">
                <a:alpha val="85000"/>
              </a:srgbClr>
            </a:solidFill>
            <a:ln w="9525" cap="flat" cmpd="sng" algn="ctr">
              <a:solidFill>
                <a:schemeClr val="accent3">
                  <a:lumMod val="75000"/>
                </a:schemeClr>
              </a:solidFill>
              <a:round/>
            </a:ln>
            <a:effectLst/>
          </c:spPr>
          <c:invertIfNegative val="0"/>
          <c:dPt>
            <c:idx val="0"/>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3-2672-4A65-9376-70FB423ED9E8}"/>
              </c:ext>
            </c:extLst>
          </c:dPt>
          <c:dPt>
            <c:idx val="1"/>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5-2672-4A65-9376-70FB423ED9E8}"/>
              </c:ext>
            </c:extLst>
          </c:dPt>
          <c:dPt>
            <c:idx val="2"/>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7-2672-4A65-9376-70FB423ED9E8}"/>
              </c:ext>
            </c:extLst>
          </c:dPt>
          <c:dPt>
            <c:idx val="28"/>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9-2672-4A65-9376-70FB423ED9E8}"/>
              </c:ext>
            </c:extLst>
          </c:dPt>
          <c:dPt>
            <c:idx val="29"/>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B-2672-4A65-9376-70FB423ED9E8}"/>
              </c:ext>
            </c:extLst>
          </c:dPt>
          <c:dPt>
            <c:idx val="30"/>
            <c:invertIfNegative val="0"/>
            <c:bubble3D val="0"/>
            <c:spPr>
              <a:solidFill>
                <a:srgbClr val="92D05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D-2672-4A65-9376-70FB423ED9E8}"/>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StudentReport!$A$4:$E$35</c:f>
              <c:multiLvlStrCache>
                <c:ptCount val="32"/>
                <c:lvl>
                  <c:pt idx="0">
                    <c:v>HS Domkhar Dho</c:v>
                  </c:pt>
                  <c:pt idx="1">
                    <c:v>HS Nimoo</c:v>
                  </c:pt>
                  <c:pt idx="2">
                    <c:v>MS Irath</c:v>
                  </c:pt>
                  <c:pt idx="3">
                    <c:v>MS Skitmang</c:v>
                  </c:pt>
                  <c:pt idx="4">
                    <c:v>MS Takmachik</c:v>
                  </c:pt>
                  <c:pt idx="5">
                    <c:v>HS Gia</c:v>
                  </c:pt>
                  <c:pt idx="6">
                    <c:v>MS Girls Diskit</c:v>
                  </c:pt>
                  <c:pt idx="7">
                    <c:v>MS Sanith</c:v>
                  </c:pt>
                  <c:pt idx="8">
                    <c:v>PS Bari Turtuk</c:v>
                  </c:pt>
                  <c:pt idx="9">
                    <c:v>MS Gonpa</c:v>
                  </c:pt>
                  <c:pt idx="10">
                    <c:v>MS Phuktse</c:v>
                  </c:pt>
                  <c:pt idx="11">
                    <c:v>MS Nimoo</c:v>
                  </c:pt>
                  <c:pt idx="12">
                    <c:v>HS Anlay</c:v>
                  </c:pt>
                  <c:pt idx="13">
                    <c:v>MS Rambirpur</c:v>
                  </c:pt>
                  <c:pt idx="14">
                    <c:v>MS Gangles</c:v>
                  </c:pt>
                  <c:pt idx="15">
                    <c:v>MS Terchey</c:v>
                  </c:pt>
                  <c:pt idx="16">
                    <c:v>MS Shachukul</c:v>
                  </c:pt>
                  <c:pt idx="17">
                    <c:v>HS Lamayuru</c:v>
                  </c:pt>
                  <c:pt idx="18">
                    <c:v>PS Korzok Phoo</c:v>
                  </c:pt>
                  <c:pt idx="19">
                    <c:v>MS Hemya</c:v>
                  </c:pt>
                  <c:pt idx="20">
                    <c:v>MS Yourgo</c:v>
                  </c:pt>
                  <c:pt idx="21">
                    <c:v>MS Aranu Gongma</c:v>
                  </c:pt>
                  <c:pt idx="22">
                    <c:v>HS Chushul</c:v>
                  </c:pt>
                  <c:pt idx="23">
                    <c:v>MS Achinathang Yogma</c:v>
                  </c:pt>
                  <c:pt idx="24">
                    <c:v>MS Yarlok Chuchot</c:v>
                  </c:pt>
                  <c:pt idx="25">
                    <c:v>PS Spituk Dumra</c:v>
                  </c:pt>
                  <c:pt idx="26">
                    <c:v>MS Chalungkha</c:v>
                  </c:pt>
                  <c:pt idx="27">
                    <c:v>HS Lingshed</c:v>
                  </c:pt>
                  <c:pt idx="28">
                    <c:v>MS Ayu Saboo</c:v>
                  </c:pt>
                  <c:pt idx="29">
                    <c:v>HS L.Pachathang</c:v>
                  </c:pt>
                  <c:pt idx="30">
                    <c:v>MS Tongsted</c:v>
                  </c:pt>
                  <c:pt idx="31">
                    <c:v>MS Fotoksar</c:v>
                  </c:pt>
                </c:lvl>
                <c:lvl>
                  <c:pt idx="0">
                    <c:v>Control 
Schools</c:v>
                  </c:pt>
                  <c:pt idx="4">
                    <c:v>Treatment 
Scchools</c:v>
                  </c:pt>
                </c:lvl>
              </c:multiLvlStrCache>
            </c:multiLvlStrRef>
          </c:cat>
          <c:val>
            <c:numRef>
              <c:f>StudentReport!$H$4:$H$35</c:f>
              <c:numCache>
                <c:formatCode>General</c:formatCode>
                <c:ptCount val="32"/>
                <c:pt idx="0">
                  <c:v>31.1</c:v>
                </c:pt>
                <c:pt idx="1">
                  <c:v>30.5</c:v>
                </c:pt>
                <c:pt idx="2">
                  <c:v>26.6</c:v>
                </c:pt>
                <c:pt idx="3">
                  <c:v>-0.30000000000000004</c:v>
                </c:pt>
                <c:pt idx="4">
                  <c:v>57.7</c:v>
                </c:pt>
                <c:pt idx="5">
                  <c:v>55.800000000000004</c:v>
                </c:pt>
                <c:pt idx="6">
                  <c:v>54.900000000000006</c:v>
                </c:pt>
                <c:pt idx="7">
                  <c:v>51.1</c:v>
                </c:pt>
                <c:pt idx="8">
                  <c:v>51.1</c:v>
                </c:pt>
                <c:pt idx="9">
                  <c:v>48.800000000000004</c:v>
                </c:pt>
                <c:pt idx="10">
                  <c:v>46.6</c:v>
                </c:pt>
                <c:pt idx="11">
                  <c:v>43</c:v>
                </c:pt>
                <c:pt idx="12">
                  <c:v>42.1</c:v>
                </c:pt>
                <c:pt idx="13">
                  <c:v>41.6</c:v>
                </c:pt>
                <c:pt idx="14">
                  <c:v>41.1</c:v>
                </c:pt>
                <c:pt idx="15">
                  <c:v>39.900000000000006</c:v>
                </c:pt>
                <c:pt idx="16">
                  <c:v>38.300000000000004</c:v>
                </c:pt>
                <c:pt idx="17">
                  <c:v>38.300000000000004</c:v>
                </c:pt>
                <c:pt idx="18">
                  <c:v>36.9</c:v>
                </c:pt>
                <c:pt idx="19">
                  <c:v>36.6</c:v>
                </c:pt>
                <c:pt idx="20">
                  <c:v>35.800000000000004</c:v>
                </c:pt>
                <c:pt idx="21">
                  <c:v>35.5</c:v>
                </c:pt>
                <c:pt idx="22">
                  <c:v>30</c:v>
                </c:pt>
                <c:pt idx="23">
                  <c:v>30</c:v>
                </c:pt>
                <c:pt idx="24">
                  <c:v>30</c:v>
                </c:pt>
                <c:pt idx="25">
                  <c:v>28.8</c:v>
                </c:pt>
                <c:pt idx="26">
                  <c:v>25.5</c:v>
                </c:pt>
                <c:pt idx="27">
                  <c:v>25</c:v>
                </c:pt>
                <c:pt idx="28">
                  <c:v>19.900000000000002</c:v>
                </c:pt>
                <c:pt idx="29">
                  <c:v>15.3</c:v>
                </c:pt>
                <c:pt idx="30">
                  <c:v>-31.3</c:v>
                </c:pt>
              </c:numCache>
            </c:numRef>
          </c:val>
          <c:extLst>
            <c:ext xmlns:c16="http://schemas.microsoft.com/office/drawing/2014/chart" uri="{C3380CC4-5D6E-409C-BE32-E72D297353CC}">
              <c16:uniqueId val="{0000000E-2672-4A65-9376-70FB423ED9E8}"/>
            </c:ext>
          </c:extLst>
        </c:ser>
        <c:dLbls>
          <c:showLegendKey val="0"/>
          <c:showVal val="0"/>
          <c:showCatName val="0"/>
          <c:showSerName val="0"/>
          <c:showPercent val="0"/>
          <c:showBubbleSize val="0"/>
        </c:dLbls>
        <c:gapWidth val="65"/>
        <c:axId val="1802119103"/>
        <c:axId val="1802122015"/>
      </c:barChart>
      <c:catAx>
        <c:axId val="180211910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1802122015"/>
        <c:crosses val="autoZero"/>
        <c:auto val="1"/>
        <c:lblAlgn val="ctr"/>
        <c:lblOffset val="100"/>
        <c:noMultiLvlLbl val="0"/>
      </c:catAx>
      <c:valAx>
        <c:axId val="1802122015"/>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180211910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a:t>Grade 3 English baseline and endline difference</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alpha val="85000"/>
              </a:schemeClr>
            </a:solidFill>
            <a:ln w="9525" cap="flat" cmpd="sng" algn="ctr">
              <a:solidFill>
                <a:schemeClr val="accent1">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StudentReport!$A$4:$E$30</c:f>
              <c:multiLvlStrCache>
                <c:ptCount val="27"/>
                <c:lvl>
                  <c:pt idx="0">
                    <c:v>HS Nimoo</c:v>
                  </c:pt>
                  <c:pt idx="1">
                    <c:v>MS Taksha</c:v>
                  </c:pt>
                  <c:pt idx="2">
                    <c:v>MS Skitmang</c:v>
                  </c:pt>
                  <c:pt idx="3">
                    <c:v>MS Irath</c:v>
                  </c:pt>
                  <c:pt idx="4">
                    <c:v>MS Achinathang Yogma</c:v>
                  </c:pt>
                  <c:pt idx="5">
                    <c:v>HS Lamayuru</c:v>
                  </c:pt>
                  <c:pt idx="6">
                    <c:v>MS Rambirpur</c:v>
                  </c:pt>
                  <c:pt idx="7">
                    <c:v>MS Terchey</c:v>
                  </c:pt>
                  <c:pt idx="8">
                    <c:v>MS Liker</c:v>
                  </c:pt>
                  <c:pt idx="9">
                    <c:v>PS Bari Turtuk</c:v>
                  </c:pt>
                  <c:pt idx="10">
                    <c:v>MS Gangles</c:v>
                  </c:pt>
                  <c:pt idx="11">
                    <c:v>HS Lingshed</c:v>
                  </c:pt>
                  <c:pt idx="12">
                    <c:v>MS Phuktse</c:v>
                  </c:pt>
                  <c:pt idx="13">
                    <c:v>HS Gia</c:v>
                  </c:pt>
                  <c:pt idx="14">
                    <c:v>MS Kenkar</c:v>
                  </c:pt>
                  <c:pt idx="15">
                    <c:v>MS Shachukul</c:v>
                  </c:pt>
                  <c:pt idx="16">
                    <c:v>PS Spituk Dumra</c:v>
                  </c:pt>
                  <c:pt idx="17">
                    <c:v>HS L.Pachathang</c:v>
                  </c:pt>
                  <c:pt idx="18">
                    <c:v>HS Anlay</c:v>
                  </c:pt>
                  <c:pt idx="19">
                    <c:v>MS Chalungkha</c:v>
                  </c:pt>
                  <c:pt idx="20">
                    <c:v>MS Sanith</c:v>
                  </c:pt>
                  <c:pt idx="21">
                    <c:v>MS Gonpa</c:v>
                  </c:pt>
                  <c:pt idx="22">
                    <c:v>MS Girls Diskit</c:v>
                  </c:pt>
                  <c:pt idx="23">
                    <c:v>HS Chushul</c:v>
                  </c:pt>
                  <c:pt idx="24">
                    <c:v>MS Ayu Saboo</c:v>
                  </c:pt>
                  <c:pt idx="25">
                    <c:v>MS Fotoksar</c:v>
                  </c:pt>
                  <c:pt idx="26">
                    <c:v>PS Korzok Phoo</c:v>
                  </c:pt>
                </c:lvl>
                <c:lvl>
                  <c:pt idx="0">
                    <c:v>Control
Schools</c:v>
                  </c:pt>
                  <c:pt idx="4">
                    <c:v>Treatment 
Schools</c:v>
                  </c:pt>
                </c:lvl>
              </c:multiLvlStrCache>
            </c:multiLvlStrRef>
          </c:cat>
          <c:val>
            <c:numRef>
              <c:f>StudentReport!$F$4:$F$30</c:f>
            </c:numRef>
          </c:val>
          <c:extLst>
            <c:ext xmlns:c16="http://schemas.microsoft.com/office/drawing/2014/chart" uri="{C3380CC4-5D6E-409C-BE32-E72D297353CC}">
              <c16:uniqueId val="{00000000-E91D-475E-91CF-B5D324BEAEED}"/>
            </c:ext>
          </c:extLst>
        </c:ser>
        <c:ser>
          <c:idx val="1"/>
          <c:order val="1"/>
          <c:spPr>
            <a:solidFill>
              <a:schemeClr val="accent2">
                <a:alpha val="85000"/>
              </a:schemeClr>
            </a:solidFill>
            <a:ln w="9525" cap="flat" cmpd="sng" algn="ctr">
              <a:solidFill>
                <a:schemeClr val="accent2">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StudentReport!$A$4:$E$30</c:f>
              <c:multiLvlStrCache>
                <c:ptCount val="27"/>
                <c:lvl>
                  <c:pt idx="0">
                    <c:v>HS Nimoo</c:v>
                  </c:pt>
                  <c:pt idx="1">
                    <c:v>MS Taksha</c:v>
                  </c:pt>
                  <c:pt idx="2">
                    <c:v>MS Skitmang</c:v>
                  </c:pt>
                  <c:pt idx="3">
                    <c:v>MS Irath</c:v>
                  </c:pt>
                  <c:pt idx="4">
                    <c:v>MS Achinathang Yogma</c:v>
                  </c:pt>
                  <c:pt idx="5">
                    <c:v>HS Lamayuru</c:v>
                  </c:pt>
                  <c:pt idx="6">
                    <c:v>MS Rambirpur</c:v>
                  </c:pt>
                  <c:pt idx="7">
                    <c:v>MS Terchey</c:v>
                  </c:pt>
                  <c:pt idx="8">
                    <c:v>MS Liker</c:v>
                  </c:pt>
                  <c:pt idx="9">
                    <c:v>PS Bari Turtuk</c:v>
                  </c:pt>
                  <c:pt idx="10">
                    <c:v>MS Gangles</c:v>
                  </c:pt>
                  <c:pt idx="11">
                    <c:v>HS Lingshed</c:v>
                  </c:pt>
                  <c:pt idx="12">
                    <c:v>MS Phuktse</c:v>
                  </c:pt>
                  <c:pt idx="13">
                    <c:v>HS Gia</c:v>
                  </c:pt>
                  <c:pt idx="14">
                    <c:v>MS Kenkar</c:v>
                  </c:pt>
                  <c:pt idx="15">
                    <c:v>MS Shachukul</c:v>
                  </c:pt>
                  <c:pt idx="16">
                    <c:v>PS Spituk Dumra</c:v>
                  </c:pt>
                  <c:pt idx="17">
                    <c:v>HS L.Pachathang</c:v>
                  </c:pt>
                  <c:pt idx="18">
                    <c:v>HS Anlay</c:v>
                  </c:pt>
                  <c:pt idx="19">
                    <c:v>MS Chalungkha</c:v>
                  </c:pt>
                  <c:pt idx="20">
                    <c:v>MS Sanith</c:v>
                  </c:pt>
                  <c:pt idx="21">
                    <c:v>MS Gonpa</c:v>
                  </c:pt>
                  <c:pt idx="22">
                    <c:v>MS Girls Diskit</c:v>
                  </c:pt>
                  <c:pt idx="23">
                    <c:v>HS Chushul</c:v>
                  </c:pt>
                  <c:pt idx="24">
                    <c:v>MS Ayu Saboo</c:v>
                  </c:pt>
                  <c:pt idx="25">
                    <c:v>MS Fotoksar</c:v>
                  </c:pt>
                  <c:pt idx="26">
                    <c:v>PS Korzok Phoo</c:v>
                  </c:pt>
                </c:lvl>
                <c:lvl>
                  <c:pt idx="0">
                    <c:v>Control
Schools</c:v>
                  </c:pt>
                  <c:pt idx="4">
                    <c:v>Treatment 
Schools</c:v>
                  </c:pt>
                </c:lvl>
              </c:multiLvlStrCache>
            </c:multiLvlStrRef>
          </c:cat>
          <c:val>
            <c:numRef>
              <c:f>StudentReport!$G$4:$G$30</c:f>
            </c:numRef>
          </c:val>
          <c:extLst>
            <c:ext xmlns:c16="http://schemas.microsoft.com/office/drawing/2014/chart" uri="{C3380CC4-5D6E-409C-BE32-E72D297353CC}">
              <c16:uniqueId val="{00000001-E91D-475E-91CF-B5D324BEAEED}"/>
            </c:ext>
          </c:extLst>
        </c:ser>
        <c:ser>
          <c:idx val="2"/>
          <c:order val="2"/>
          <c:spPr>
            <a:solidFill>
              <a:srgbClr val="00B0F0">
                <a:alpha val="85000"/>
              </a:srgbClr>
            </a:solidFill>
            <a:ln w="9525" cap="flat" cmpd="sng" algn="ctr">
              <a:solidFill>
                <a:schemeClr val="accent3">
                  <a:lumMod val="75000"/>
                </a:schemeClr>
              </a:solidFill>
              <a:round/>
            </a:ln>
            <a:effectLst/>
          </c:spPr>
          <c:invertIfNegative val="0"/>
          <c:dPt>
            <c:idx val="0"/>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3-E91D-475E-91CF-B5D324BEAEED}"/>
              </c:ext>
            </c:extLst>
          </c:dPt>
          <c:dPt>
            <c:idx val="1"/>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5-E91D-475E-91CF-B5D324BEAEED}"/>
              </c:ext>
            </c:extLst>
          </c:dPt>
          <c:dPt>
            <c:idx val="2"/>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7-E91D-475E-91CF-B5D324BEAEED}"/>
              </c:ext>
            </c:extLst>
          </c:dPt>
          <c:dPt>
            <c:idx val="3"/>
            <c:invertIfNegative val="0"/>
            <c:bubble3D val="0"/>
            <c:spPr>
              <a:solidFill>
                <a:schemeClr val="accent4">
                  <a:alpha val="85000"/>
                </a:schemeClr>
              </a:solidFill>
              <a:ln w="9525" cap="flat" cmpd="sng" algn="ctr">
                <a:solidFill>
                  <a:schemeClr val="accent3">
                    <a:lumMod val="75000"/>
                  </a:schemeClr>
                </a:solidFill>
                <a:round/>
              </a:ln>
              <a:effectLst/>
            </c:spPr>
            <c:extLst>
              <c:ext xmlns:c16="http://schemas.microsoft.com/office/drawing/2014/chart" uri="{C3380CC4-5D6E-409C-BE32-E72D297353CC}">
                <c16:uniqueId val="{00000009-E91D-475E-91CF-B5D324BEAEED}"/>
              </c:ext>
            </c:extLst>
          </c:dPt>
          <c:dPt>
            <c:idx val="24"/>
            <c:invertIfNegative val="0"/>
            <c:bubble3D val="0"/>
            <c:spPr>
              <a:solidFill>
                <a:srgbClr val="00B0F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B-E91D-475E-91CF-B5D324BEAEED}"/>
              </c:ext>
            </c:extLst>
          </c:dPt>
          <c:dPt>
            <c:idx val="25"/>
            <c:invertIfNegative val="0"/>
            <c:bubble3D val="0"/>
            <c:spPr>
              <a:solidFill>
                <a:srgbClr val="00B0F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D-E91D-475E-91CF-B5D324BEAEED}"/>
              </c:ext>
            </c:extLst>
          </c:dPt>
          <c:dPt>
            <c:idx val="26"/>
            <c:invertIfNegative val="0"/>
            <c:bubble3D val="0"/>
            <c:spPr>
              <a:solidFill>
                <a:srgbClr val="00B0F0">
                  <a:alpha val="85000"/>
                </a:srgbClr>
              </a:solidFill>
              <a:ln w="9525" cap="flat" cmpd="sng" algn="ctr">
                <a:solidFill>
                  <a:schemeClr val="accent3">
                    <a:lumMod val="75000"/>
                  </a:schemeClr>
                </a:solidFill>
                <a:round/>
              </a:ln>
              <a:effectLst/>
              <a:sp3d contourW="9525">
                <a:contourClr>
                  <a:schemeClr val="accent3">
                    <a:lumMod val="75000"/>
                  </a:schemeClr>
                </a:contourClr>
              </a:sp3d>
            </c:spPr>
            <c:extLst>
              <c:ext xmlns:c16="http://schemas.microsoft.com/office/drawing/2014/chart" uri="{C3380CC4-5D6E-409C-BE32-E72D297353CC}">
                <c16:uniqueId val="{0000000F-E91D-475E-91CF-B5D324BEAEED}"/>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StudentReport!$A$4:$E$30</c:f>
              <c:multiLvlStrCache>
                <c:ptCount val="27"/>
                <c:lvl>
                  <c:pt idx="0">
                    <c:v>HS Nimoo</c:v>
                  </c:pt>
                  <c:pt idx="1">
                    <c:v>MS Taksha</c:v>
                  </c:pt>
                  <c:pt idx="2">
                    <c:v>MS Skitmang</c:v>
                  </c:pt>
                  <c:pt idx="3">
                    <c:v>MS Irath</c:v>
                  </c:pt>
                  <c:pt idx="4">
                    <c:v>MS Achinathang Yogma</c:v>
                  </c:pt>
                  <c:pt idx="5">
                    <c:v>HS Lamayuru</c:v>
                  </c:pt>
                  <c:pt idx="6">
                    <c:v>MS Rambirpur</c:v>
                  </c:pt>
                  <c:pt idx="7">
                    <c:v>MS Terchey</c:v>
                  </c:pt>
                  <c:pt idx="8">
                    <c:v>MS Liker</c:v>
                  </c:pt>
                  <c:pt idx="9">
                    <c:v>PS Bari Turtuk</c:v>
                  </c:pt>
                  <c:pt idx="10">
                    <c:v>MS Gangles</c:v>
                  </c:pt>
                  <c:pt idx="11">
                    <c:v>HS Lingshed</c:v>
                  </c:pt>
                  <c:pt idx="12">
                    <c:v>MS Phuktse</c:v>
                  </c:pt>
                  <c:pt idx="13">
                    <c:v>HS Gia</c:v>
                  </c:pt>
                  <c:pt idx="14">
                    <c:v>MS Kenkar</c:v>
                  </c:pt>
                  <c:pt idx="15">
                    <c:v>MS Shachukul</c:v>
                  </c:pt>
                  <c:pt idx="16">
                    <c:v>PS Spituk Dumra</c:v>
                  </c:pt>
                  <c:pt idx="17">
                    <c:v>HS L.Pachathang</c:v>
                  </c:pt>
                  <c:pt idx="18">
                    <c:v>HS Anlay</c:v>
                  </c:pt>
                  <c:pt idx="19">
                    <c:v>MS Chalungkha</c:v>
                  </c:pt>
                  <c:pt idx="20">
                    <c:v>MS Sanith</c:v>
                  </c:pt>
                  <c:pt idx="21">
                    <c:v>MS Gonpa</c:v>
                  </c:pt>
                  <c:pt idx="22">
                    <c:v>MS Girls Diskit</c:v>
                  </c:pt>
                  <c:pt idx="23">
                    <c:v>HS Chushul</c:v>
                  </c:pt>
                  <c:pt idx="24">
                    <c:v>MS Ayu Saboo</c:v>
                  </c:pt>
                  <c:pt idx="25">
                    <c:v>MS Fotoksar</c:v>
                  </c:pt>
                  <c:pt idx="26">
                    <c:v>PS Korzok Phoo</c:v>
                  </c:pt>
                </c:lvl>
                <c:lvl>
                  <c:pt idx="0">
                    <c:v>Control
Schools</c:v>
                  </c:pt>
                  <c:pt idx="4">
                    <c:v>Treatment 
Schools</c:v>
                  </c:pt>
                </c:lvl>
              </c:multiLvlStrCache>
            </c:multiLvlStrRef>
          </c:cat>
          <c:val>
            <c:numRef>
              <c:f>StudentReport!$H$4:$H$30</c:f>
              <c:numCache>
                <c:formatCode>General</c:formatCode>
                <c:ptCount val="27"/>
                <c:pt idx="0">
                  <c:v>14.9</c:v>
                </c:pt>
                <c:pt idx="1">
                  <c:v>6.6000000000000005</c:v>
                </c:pt>
                <c:pt idx="2">
                  <c:v>3.3000000000000003</c:v>
                </c:pt>
                <c:pt idx="3">
                  <c:v>-10</c:v>
                </c:pt>
                <c:pt idx="4">
                  <c:v>63.300000000000004</c:v>
                </c:pt>
                <c:pt idx="5">
                  <c:v>59.1</c:v>
                </c:pt>
                <c:pt idx="6">
                  <c:v>53.2</c:v>
                </c:pt>
                <c:pt idx="7">
                  <c:v>50.300000000000004</c:v>
                </c:pt>
                <c:pt idx="8">
                  <c:v>46.6</c:v>
                </c:pt>
                <c:pt idx="9">
                  <c:v>46.400000000000006</c:v>
                </c:pt>
                <c:pt idx="10">
                  <c:v>45</c:v>
                </c:pt>
                <c:pt idx="11">
                  <c:v>44.1</c:v>
                </c:pt>
                <c:pt idx="12">
                  <c:v>40.5</c:v>
                </c:pt>
                <c:pt idx="13">
                  <c:v>39.1</c:v>
                </c:pt>
                <c:pt idx="14">
                  <c:v>36.6</c:v>
                </c:pt>
                <c:pt idx="15">
                  <c:v>35.5</c:v>
                </c:pt>
                <c:pt idx="16">
                  <c:v>33.6</c:v>
                </c:pt>
                <c:pt idx="17">
                  <c:v>31.900000000000002</c:v>
                </c:pt>
                <c:pt idx="18">
                  <c:v>29</c:v>
                </c:pt>
                <c:pt idx="19">
                  <c:v>27.400000000000002</c:v>
                </c:pt>
                <c:pt idx="20">
                  <c:v>27.200000000000003</c:v>
                </c:pt>
                <c:pt idx="21">
                  <c:v>26.6</c:v>
                </c:pt>
                <c:pt idx="22">
                  <c:v>26.6</c:v>
                </c:pt>
                <c:pt idx="23">
                  <c:v>20</c:v>
                </c:pt>
                <c:pt idx="24">
                  <c:v>17.5</c:v>
                </c:pt>
                <c:pt idx="25">
                  <c:v>13.3</c:v>
                </c:pt>
                <c:pt idx="26">
                  <c:v>8.6</c:v>
                </c:pt>
              </c:numCache>
            </c:numRef>
          </c:val>
          <c:extLst>
            <c:ext xmlns:c16="http://schemas.microsoft.com/office/drawing/2014/chart" uri="{C3380CC4-5D6E-409C-BE32-E72D297353CC}">
              <c16:uniqueId val="{00000010-E91D-475E-91CF-B5D324BEAEED}"/>
            </c:ext>
          </c:extLst>
        </c:ser>
        <c:dLbls>
          <c:showLegendKey val="0"/>
          <c:showVal val="1"/>
          <c:showCatName val="0"/>
          <c:showSerName val="0"/>
          <c:showPercent val="0"/>
          <c:showBubbleSize val="0"/>
        </c:dLbls>
        <c:gapWidth val="65"/>
        <c:axId val="1826975215"/>
        <c:axId val="1826976463"/>
      </c:barChart>
      <c:catAx>
        <c:axId val="1826975215"/>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1826976463"/>
        <c:crosses val="autoZero"/>
        <c:auto val="0"/>
        <c:lblAlgn val="ctr"/>
        <c:lblOffset val="100"/>
        <c:noMultiLvlLbl val="0"/>
      </c:catAx>
      <c:valAx>
        <c:axId val="1826976463"/>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182697521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a:t>Grade 3 Maths Baseline and Endline Difference</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2">
                <a:alpha val="85000"/>
              </a:schemeClr>
            </a:solidFill>
            <a:ln w="9525" cap="flat" cmpd="sng" algn="ctr">
              <a:solidFill>
                <a:schemeClr val="accent2">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StudentReport!$A$4:$E$30</c:f>
              <c:multiLvlStrCache>
                <c:ptCount val="27"/>
                <c:lvl>
                  <c:pt idx="0">
                    <c:v>MS Irath</c:v>
                  </c:pt>
                  <c:pt idx="1">
                    <c:v>MS Skitmang</c:v>
                  </c:pt>
                  <c:pt idx="2">
                    <c:v>MS Taksha</c:v>
                  </c:pt>
                  <c:pt idx="3">
                    <c:v>HS Nimoo</c:v>
                  </c:pt>
                  <c:pt idx="4">
                    <c:v>HS Gia</c:v>
                  </c:pt>
                  <c:pt idx="5">
                    <c:v>MS Phuktse</c:v>
                  </c:pt>
                  <c:pt idx="6">
                    <c:v>HS Chushul</c:v>
                  </c:pt>
                  <c:pt idx="7">
                    <c:v>MS Gonpa</c:v>
                  </c:pt>
                  <c:pt idx="8">
                    <c:v>MS Gangles</c:v>
                  </c:pt>
                  <c:pt idx="9">
                    <c:v>HS Anlay</c:v>
                  </c:pt>
                  <c:pt idx="10">
                    <c:v>PS Spituk Dumra</c:v>
                  </c:pt>
                  <c:pt idx="11">
                    <c:v>MS Kenkar</c:v>
                  </c:pt>
                  <c:pt idx="12">
                    <c:v>MS Sanith</c:v>
                  </c:pt>
                  <c:pt idx="13">
                    <c:v>HS Lamayuru</c:v>
                  </c:pt>
                  <c:pt idx="14">
                    <c:v>HS Lingshed</c:v>
                  </c:pt>
                  <c:pt idx="15">
                    <c:v>MS Achinathang Yogma</c:v>
                  </c:pt>
                  <c:pt idx="16">
                    <c:v>MS Ayu Saboo</c:v>
                  </c:pt>
                  <c:pt idx="17">
                    <c:v>MS Rambirpur</c:v>
                  </c:pt>
                  <c:pt idx="18">
                    <c:v>HS L.Pachathang</c:v>
                  </c:pt>
                  <c:pt idx="19">
                    <c:v>PS Bari Turtuk</c:v>
                  </c:pt>
                  <c:pt idx="20">
                    <c:v>MS Liker</c:v>
                  </c:pt>
                  <c:pt idx="21">
                    <c:v>MS Terchey</c:v>
                  </c:pt>
                  <c:pt idx="22">
                    <c:v>PS Korzok Phoo</c:v>
                  </c:pt>
                  <c:pt idx="23">
                    <c:v>MS Girls Diskit</c:v>
                  </c:pt>
                  <c:pt idx="24">
                    <c:v>MS Chalungkha</c:v>
                  </c:pt>
                  <c:pt idx="25">
                    <c:v>MS Shachukul</c:v>
                  </c:pt>
                  <c:pt idx="26">
                    <c:v>MS Fotoksar</c:v>
                  </c:pt>
                </c:lvl>
                <c:lvl>
                  <c:pt idx="0">
                    <c:v>Control 
Schools</c:v>
                  </c:pt>
                  <c:pt idx="4">
                    <c:v>Treatment 
Schools</c:v>
                  </c:pt>
                </c:lvl>
              </c:multiLvlStrCache>
            </c:multiLvlStrRef>
          </c:cat>
          <c:val>
            <c:numRef>
              <c:f>StudentReport!$F$4:$F$30</c:f>
            </c:numRef>
          </c:val>
          <c:extLst>
            <c:ext xmlns:c16="http://schemas.microsoft.com/office/drawing/2014/chart" uri="{C3380CC4-5D6E-409C-BE32-E72D297353CC}">
              <c16:uniqueId val="{00000000-6599-42F8-90D1-E9C4A21563EE}"/>
            </c:ext>
          </c:extLst>
        </c:ser>
        <c:ser>
          <c:idx val="1"/>
          <c:order val="1"/>
          <c:spPr>
            <a:solidFill>
              <a:schemeClr val="accent4">
                <a:alpha val="85000"/>
              </a:schemeClr>
            </a:solidFill>
            <a:ln w="9525" cap="flat" cmpd="sng" algn="ctr">
              <a:solidFill>
                <a:schemeClr val="accent4">
                  <a:lumMod val="7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StudentReport!$A$4:$E$30</c:f>
              <c:multiLvlStrCache>
                <c:ptCount val="27"/>
                <c:lvl>
                  <c:pt idx="0">
                    <c:v>MS Irath</c:v>
                  </c:pt>
                  <c:pt idx="1">
                    <c:v>MS Skitmang</c:v>
                  </c:pt>
                  <c:pt idx="2">
                    <c:v>MS Taksha</c:v>
                  </c:pt>
                  <c:pt idx="3">
                    <c:v>HS Nimoo</c:v>
                  </c:pt>
                  <c:pt idx="4">
                    <c:v>HS Gia</c:v>
                  </c:pt>
                  <c:pt idx="5">
                    <c:v>MS Phuktse</c:v>
                  </c:pt>
                  <c:pt idx="6">
                    <c:v>HS Chushul</c:v>
                  </c:pt>
                  <c:pt idx="7">
                    <c:v>MS Gonpa</c:v>
                  </c:pt>
                  <c:pt idx="8">
                    <c:v>MS Gangles</c:v>
                  </c:pt>
                  <c:pt idx="9">
                    <c:v>HS Anlay</c:v>
                  </c:pt>
                  <c:pt idx="10">
                    <c:v>PS Spituk Dumra</c:v>
                  </c:pt>
                  <c:pt idx="11">
                    <c:v>MS Kenkar</c:v>
                  </c:pt>
                  <c:pt idx="12">
                    <c:v>MS Sanith</c:v>
                  </c:pt>
                  <c:pt idx="13">
                    <c:v>HS Lamayuru</c:v>
                  </c:pt>
                  <c:pt idx="14">
                    <c:v>HS Lingshed</c:v>
                  </c:pt>
                  <c:pt idx="15">
                    <c:v>MS Achinathang Yogma</c:v>
                  </c:pt>
                  <c:pt idx="16">
                    <c:v>MS Ayu Saboo</c:v>
                  </c:pt>
                  <c:pt idx="17">
                    <c:v>MS Rambirpur</c:v>
                  </c:pt>
                  <c:pt idx="18">
                    <c:v>HS L.Pachathang</c:v>
                  </c:pt>
                  <c:pt idx="19">
                    <c:v>PS Bari Turtuk</c:v>
                  </c:pt>
                  <c:pt idx="20">
                    <c:v>MS Liker</c:v>
                  </c:pt>
                  <c:pt idx="21">
                    <c:v>MS Terchey</c:v>
                  </c:pt>
                  <c:pt idx="22">
                    <c:v>PS Korzok Phoo</c:v>
                  </c:pt>
                  <c:pt idx="23">
                    <c:v>MS Girls Diskit</c:v>
                  </c:pt>
                  <c:pt idx="24">
                    <c:v>MS Chalungkha</c:v>
                  </c:pt>
                  <c:pt idx="25">
                    <c:v>MS Shachukul</c:v>
                  </c:pt>
                  <c:pt idx="26">
                    <c:v>MS Fotoksar</c:v>
                  </c:pt>
                </c:lvl>
                <c:lvl>
                  <c:pt idx="0">
                    <c:v>Control 
Schools</c:v>
                  </c:pt>
                  <c:pt idx="4">
                    <c:v>Treatment 
Schools</c:v>
                  </c:pt>
                </c:lvl>
              </c:multiLvlStrCache>
            </c:multiLvlStrRef>
          </c:cat>
          <c:val>
            <c:numRef>
              <c:f>StudentReport!$G$4:$G$30</c:f>
            </c:numRef>
          </c:val>
          <c:extLst>
            <c:ext xmlns:c16="http://schemas.microsoft.com/office/drawing/2014/chart" uri="{C3380CC4-5D6E-409C-BE32-E72D297353CC}">
              <c16:uniqueId val="{00000001-6599-42F8-90D1-E9C4A21563EE}"/>
            </c:ext>
          </c:extLst>
        </c:ser>
        <c:ser>
          <c:idx val="2"/>
          <c:order val="2"/>
          <c:spPr>
            <a:solidFill>
              <a:schemeClr val="accent6">
                <a:alpha val="85000"/>
              </a:schemeClr>
            </a:solidFill>
            <a:ln w="9525" cap="flat" cmpd="sng" algn="ctr">
              <a:solidFill>
                <a:schemeClr val="accent6">
                  <a:lumMod val="75000"/>
                </a:schemeClr>
              </a:solidFill>
              <a:round/>
            </a:ln>
            <a:effectLst/>
          </c:spPr>
          <c:invertIfNegative val="0"/>
          <c:dPt>
            <c:idx val="0"/>
            <c:invertIfNegative val="0"/>
            <c:bubble3D val="0"/>
            <c:spPr>
              <a:solidFill>
                <a:schemeClr val="accent4">
                  <a:alpha val="85000"/>
                </a:schemeClr>
              </a:solidFill>
              <a:ln w="9525" cap="flat" cmpd="sng" algn="ctr">
                <a:solidFill>
                  <a:schemeClr val="accent6">
                    <a:lumMod val="75000"/>
                  </a:schemeClr>
                </a:solidFill>
                <a:round/>
              </a:ln>
              <a:effectLst/>
            </c:spPr>
            <c:extLst>
              <c:ext xmlns:c16="http://schemas.microsoft.com/office/drawing/2014/chart" uri="{C3380CC4-5D6E-409C-BE32-E72D297353CC}">
                <c16:uniqueId val="{00000003-6599-42F8-90D1-E9C4A21563EE}"/>
              </c:ext>
            </c:extLst>
          </c:dPt>
          <c:dPt>
            <c:idx val="1"/>
            <c:invertIfNegative val="0"/>
            <c:bubble3D val="0"/>
            <c:spPr>
              <a:solidFill>
                <a:schemeClr val="accent4">
                  <a:alpha val="85000"/>
                </a:schemeClr>
              </a:solidFill>
              <a:ln w="9525" cap="flat" cmpd="sng" algn="ctr">
                <a:solidFill>
                  <a:schemeClr val="accent6">
                    <a:lumMod val="75000"/>
                  </a:schemeClr>
                </a:solidFill>
                <a:round/>
              </a:ln>
              <a:effectLst/>
            </c:spPr>
            <c:extLst>
              <c:ext xmlns:c16="http://schemas.microsoft.com/office/drawing/2014/chart" uri="{C3380CC4-5D6E-409C-BE32-E72D297353CC}">
                <c16:uniqueId val="{00000005-6599-42F8-90D1-E9C4A21563EE}"/>
              </c:ext>
            </c:extLst>
          </c:dPt>
          <c:dPt>
            <c:idx val="2"/>
            <c:invertIfNegative val="0"/>
            <c:bubble3D val="0"/>
            <c:spPr>
              <a:solidFill>
                <a:schemeClr val="accent4">
                  <a:alpha val="85000"/>
                </a:schemeClr>
              </a:solidFill>
              <a:ln w="9525" cap="flat" cmpd="sng" algn="ctr">
                <a:solidFill>
                  <a:schemeClr val="accent6">
                    <a:lumMod val="75000"/>
                  </a:schemeClr>
                </a:solidFill>
                <a:round/>
              </a:ln>
              <a:effectLst/>
            </c:spPr>
            <c:extLst>
              <c:ext xmlns:c16="http://schemas.microsoft.com/office/drawing/2014/chart" uri="{C3380CC4-5D6E-409C-BE32-E72D297353CC}">
                <c16:uniqueId val="{00000007-6599-42F8-90D1-E9C4A21563EE}"/>
              </c:ext>
            </c:extLst>
          </c:dPt>
          <c:dPt>
            <c:idx val="23"/>
            <c:invertIfNegative val="0"/>
            <c:bubble3D val="0"/>
            <c:spPr>
              <a:solidFill>
                <a:schemeClr val="accent6">
                  <a:alpha val="85000"/>
                </a:schemeClr>
              </a:solidFill>
              <a:ln w="9525" cap="flat" cmpd="sng" algn="ctr">
                <a:solidFill>
                  <a:schemeClr val="accent6">
                    <a:lumMod val="75000"/>
                  </a:schemeClr>
                </a:solidFill>
                <a:round/>
              </a:ln>
              <a:effectLst/>
              <a:sp3d contourW="9525">
                <a:contourClr>
                  <a:schemeClr val="accent6">
                    <a:lumMod val="75000"/>
                  </a:schemeClr>
                </a:contourClr>
              </a:sp3d>
            </c:spPr>
            <c:extLst>
              <c:ext xmlns:c16="http://schemas.microsoft.com/office/drawing/2014/chart" uri="{C3380CC4-5D6E-409C-BE32-E72D297353CC}">
                <c16:uniqueId val="{00000009-6599-42F8-90D1-E9C4A21563EE}"/>
              </c:ext>
            </c:extLst>
          </c:dPt>
          <c:dPt>
            <c:idx val="24"/>
            <c:invertIfNegative val="0"/>
            <c:bubble3D val="0"/>
            <c:spPr>
              <a:solidFill>
                <a:schemeClr val="accent6">
                  <a:alpha val="85000"/>
                </a:schemeClr>
              </a:solidFill>
              <a:ln w="9525" cap="flat" cmpd="sng" algn="ctr">
                <a:solidFill>
                  <a:schemeClr val="accent6">
                    <a:lumMod val="75000"/>
                  </a:schemeClr>
                </a:solidFill>
                <a:round/>
              </a:ln>
              <a:effectLst/>
              <a:sp3d contourW="9525">
                <a:contourClr>
                  <a:schemeClr val="accent6">
                    <a:lumMod val="75000"/>
                  </a:schemeClr>
                </a:contourClr>
              </a:sp3d>
            </c:spPr>
            <c:extLst>
              <c:ext xmlns:c16="http://schemas.microsoft.com/office/drawing/2014/chart" uri="{C3380CC4-5D6E-409C-BE32-E72D297353CC}">
                <c16:uniqueId val="{0000000B-6599-42F8-90D1-E9C4A21563EE}"/>
              </c:ext>
            </c:extLst>
          </c:dPt>
          <c:dPt>
            <c:idx val="25"/>
            <c:invertIfNegative val="0"/>
            <c:bubble3D val="0"/>
            <c:spPr>
              <a:solidFill>
                <a:schemeClr val="accent6">
                  <a:alpha val="85000"/>
                </a:schemeClr>
              </a:solidFill>
              <a:ln w="9525" cap="flat" cmpd="sng" algn="ctr">
                <a:solidFill>
                  <a:schemeClr val="accent6">
                    <a:lumMod val="75000"/>
                  </a:schemeClr>
                </a:solidFill>
                <a:round/>
              </a:ln>
              <a:effectLst/>
              <a:sp3d contourW="9525">
                <a:contourClr>
                  <a:schemeClr val="accent6">
                    <a:lumMod val="75000"/>
                  </a:schemeClr>
                </a:contourClr>
              </a:sp3d>
            </c:spPr>
            <c:extLst>
              <c:ext xmlns:c16="http://schemas.microsoft.com/office/drawing/2014/chart" uri="{C3380CC4-5D6E-409C-BE32-E72D297353CC}">
                <c16:uniqueId val="{0000000D-6599-42F8-90D1-E9C4A21563EE}"/>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StudentReport!$A$4:$E$30</c:f>
              <c:multiLvlStrCache>
                <c:ptCount val="27"/>
                <c:lvl>
                  <c:pt idx="0">
                    <c:v>MS Irath</c:v>
                  </c:pt>
                  <c:pt idx="1">
                    <c:v>MS Skitmang</c:v>
                  </c:pt>
                  <c:pt idx="2">
                    <c:v>MS Taksha</c:v>
                  </c:pt>
                  <c:pt idx="3">
                    <c:v>HS Nimoo</c:v>
                  </c:pt>
                  <c:pt idx="4">
                    <c:v>HS Gia</c:v>
                  </c:pt>
                  <c:pt idx="5">
                    <c:v>MS Phuktse</c:v>
                  </c:pt>
                  <c:pt idx="6">
                    <c:v>HS Chushul</c:v>
                  </c:pt>
                  <c:pt idx="7">
                    <c:v>MS Gonpa</c:v>
                  </c:pt>
                  <c:pt idx="8">
                    <c:v>MS Gangles</c:v>
                  </c:pt>
                  <c:pt idx="9">
                    <c:v>HS Anlay</c:v>
                  </c:pt>
                  <c:pt idx="10">
                    <c:v>PS Spituk Dumra</c:v>
                  </c:pt>
                  <c:pt idx="11">
                    <c:v>MS Kenkar</c:v>
                  </c:pt>
                  <c:pt idx="12">
                    <c:v>MS Sanith</c:v>
                  </c:pt>
                  <c:pt idx="13">
                    <c:v>HS Lamayuru</c:v>
                  </c:pt>
                  <c:pt idx="14">
                    <c:v>HS Lingshed</c:v>
                  </c:pt>
                  <c:pt idx="15">
                    <c:v>MS Achinathang Yogma</c:v>
                  </c:pt>
                  <c:pt idx="16">
                    <c:v>MS Ayu Saboo</c:v>
                  </c:pt>
                  <c:pt idx="17">
                    <c:v>MS Rambirpur</c:v>
                  </c:pt>
                  <c:pt idx="18">
                    <c:v>HS L.Pachathang</c:v>
                  </c:pt>
                  <c:pt idx="19">
                    <c:v>PS Bari Turtuk</c:v>
                  </c:pt>
                  <c:pt idx="20">
                    <c:v>MS Liker</c:v>
                  </c:pt>
                  <c:pt idx="21">
                    <c:v>MS Terchey</c:v>
                  </c:pt>
                  <c:pt idx="22">
                    <c:v>PS Korzok Phoo</c:v>
                  </c:pt>
                  <c:pt idx="23">
                    <c:v>MS Girls Diskit</c:v>
                  </c:pt>
                  <c:pt idx="24">
                    <c:v>MS Chalungkha</c:v>
                  </c:pt>
                  <c:pt idx="25">
                    <c:v>MS Shachukul</c:v>
                  </c:pt>
                  <c:pt idx="26">
                    <c:v>MS Fotoksar</c:v>
                  </c:pt>
                </c:lvl>
                <c:lvl>
                  <c:pt idx="0">
                    <c:v>Control 
Schools</c:v>
                  </c:pt>
                  <c:pt idx="4">
                    <c:v>Treatment 
Schools</c:v>
                  </c:pt>
                </c:lvl>
              </c:multiLvlStrCache>
            </c:multiLvlStrRef>
          </c:cat>
          <c:val>
            <c:numRef>
              <c:f>StudentReport!$H$4:$H$30</c:f>
              <c:numCache>
                <c:formatCode>General</c:formatCode>
                <c:ptCount val="27"/>
                <c:pt idx="0">
                  <c:v>16.600000000000001</c:v>
                </c:pt>
                <c:pt idx="1">
                  <c:v>13.3</c:v>
                </c:pt>
                <c:pt idx="2">
                  <c:v>-6.6000000000000005</c:v>
                </c:pt>
                <c:pt idx="3">
                  <c:v>0</c:v>
                </c:pt>
                <c:pt idx="4">
                  <c:v>30.8</c:v>
                </c:pt>
                <c:pt idx="5">
                  <c:v>17.7</c:v>
                </c:pt>
                <c:pt idx="6">
                  <c:v>16.600000000000001</c:v>
                </c:pt>
                <c:pt idx="7">
                  <c:v>16.600000000000001</c:v>
                </c:pt>
                <c:pt idx="8">
                  <c:v>16.600000000000001</c:v>
                </c:pt>
                <c:pt idx="9">
                  <c:v>13.700000000000001</c:v>
                </c:pt>
                <c:pt idx="10">
                  <c:v>13.100000000000001</c:v>
                </c:pt>
                <c:pt idx="11">
                  <c:v>11.600000000000001</c:v>
                </c:pt>
                <c:pt idx="12">
                  <c:v>7.7</c:v>
                </c:pt>
                <c:pt idx="13">
                  <c:v>6.9</c:v>
                </c:pt>
                <c:pt idx="14">
                  <c:v>6.4</c:v>
                </c:pt>
                <c:pt idx="15">
                  <c:v>6.2</c:v>
                </c:pt>
                <c:pt idx="16">
                  <c:v>5.1000000000000005</c:v>
                </c:pt>
                <c:pt idx="17">
                  <c:v>4.9000000000000004</c:v>
                </c:pt>
                <c:pt idx="18">
                  <c:v>4.8000000000000007</c:v>
                </c:pt>
                <c:pt idx="19">
                  <c:v>0.30000000000000004</c:v>
                </c:pt>
                <c:pt idx="20">
                  <c:v>0</c:v>
                </c:pt>
                <c:pt idx="21">
                  <c:v>0</c:v>
                </c:pt>
                <c:pt idx="22">
                  <c:v>-0.8</c:v>
                </c:pt>
                <c:pt idx="23">
                  <c:v>-7.2</c:v>
                </c:pt>
                <c:pt idx="24">
                  <c:v>-9.1</c:v>
                </c:pt>
                <c:pt idx="25">
                  <c:v>-17.7</c:v>
                </c:pt>
                <c:pt idx="26">
                  <c:v>-21.6</c:v>
                </c:pt>
              </c:numCache>
            </c:numRef>
          </c:val>
          <c:extLst>
            <c:ext xmlns:c16="http://schemas.microsoft.com/office/drawing/2014/chart" uri="{C3380CC4-5D6E-409C-BE32-E72D297353CC}">
              <c16:uniqueId val="{0000000E-6599-42F8-90D1-E9C4A21563EE}"/>
            </c:ext>
          </c:extLst>
        </c:ser>
        <c:dLbls>
          <c:showLegendKey val="0"/>
          <c:showVal val="1"/>
          <c:showCatName val="0"/>
          <c:showSerName val="0"/>
          <c:showPercent val="0"/>
          <c:showBubbleSize val="0"/>
        </c:dLbls>
        <c:gapWidth val="65"/>
        <c:axId val="1734451072"/>
        <c:axId val="1734446912"/>
      </c:barChart>
      <c:catAx>
        <c:axId val="1734451072"/>
        <c:scaling>
          <c:orientation val="minMax"/>
        </c:scaling>
        <c:delete val="0"/>
        <c:axPos val="b"/>
        <c:numFmt formatCode="General" sourceLinked="1"/>
        <c:majorTickMark val="none"/>
        <c:minorTickMark val="none"/>
        <c:tickLblPos val="nextTo"/>
        <c:spPr>
          <a:noFill/>
          <a:ln w="19050" cap="flat" cmpd="sng" algn="ctr">
            <a:solidFill>
              <a:schemeClr val="bg1">
                <a:lumMod val="50000"/>
              </a:schemeClr>
            </a:solidFill>
            <a:round/>
          </a:ln>
          <a:effectLst/>
        </c:spPr>
        <c:txPr>
          <a:bodyPr rot="-5400000" spcFirstLastPara="1" vertOverflow="ellipsis"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1734446912"/>
        <c:crosses val="autoZero"/>
        <c:auto val="1"/>
        <c:lblAlgn val="ctr"/>
        <c:lblOffset val="100"/>
        <c:noMultiLvlLbl val="0"/>
      </c:catAx>
      <c:valAx>
        <c:axId val="1734446912"/>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17344510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US" sz="1800" b="1" i="0" baseline="0">
                <a:effectLst/>
              </a:rPr>
              <a:t>Grade 1 Maths</a:t>
            </a:r>
            <a:endParaRPr lang="en-US">
              <a:effectLst/>
            </a:endParaRPr>
          </a:p>
        </c:rich>
      </c:tx>
      <c:overlay val="0"/>
      <c:spPr>
        <a:noFill/>
        <a:ln>
          <a:noFill/>
        </a:ln>
        <a:effectLst/>
      </c:spPr>
      <c:txPr>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Baseline!$Z$4</c:f>
              <c:strCache>
                <c:ptCount val="1"/>
                <c:pt idx="0">
                  <c:v>0-33%</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Baseline!$AA$3:$AB$3</c:f>
              <c:strCache>
                <c:ptCount val="2"/>
                <c:pt idx="0">
                  <c:v>Baseline</c:v>
                </c:pt>
                <c:pt idx="1">
                  <c:v>Endline</c:v>
                </c:pt>
              </c:strCache>
            </c:strRef>
          </c:cat>
          <c:val>
            <c:numRef>
              <c:f>Baseline!$AA$4:$AB$4</c:f>
              <c:numCache>
                <c:formatCode>0</c:formatCode>
                <c:ptCount val="2"/>
                <c:pt idx="0">
                  <c:v>84.516129032258064</c:v>
                </c:pt>
                <c:pt idx="1">
                  <c:v>19.35483870967742</c:v>
                </c:pt>
              </c:numCache>
            </c:numRef>
          </c:val>
          <c:extLst>
            <c:ext xmlns:c16="http://schemas.microsoft.com/office/drawing/2014/chart" uri="{C3380CC4-5D6E-409C-BE32-E72D297353CC}">
              <c16:uniqueId val="{00000000-8AB9-4E1C-854A-26F4DBEBAD23}"/>
            </c:ext>
          </c:extLst>
        </c:ser>
        <c:ser>
          <c:idx val="1"/>
          <c:order val="1"/>
          <c:tx>
            <c:strRef>
              <c:f>Baseline!$Z$5</c:f>
              <c:strCache>
                <c:ptCount val="1"/>
                <c:pt idx="0">
                  <c:v>34-67%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Baseline!$AA$3:$AB$3</c:f>
              <c:strCache>
                <c:ptCount val="2"/>
                <c:pt idx="0">
                  <c:v>Baseline</c:v>
                </c:pt>
                <c:pt idx="1">
                  <c:v>Endline</c:v>
                </c:pt>
              </c:strCache>
            </c:strRef>
          </c:cat>
          <c:val>
            <c:numRef>
              <c:f>Baseline!$AA$5:$AB$5</c:f>
              <c:numCache>
                <c:formatCode>0</c:formatCode>
                <c:ptCount val="2"/>
                <c:pt idx="0">
                  <c:v>14.193548387096774</c:v>
                </c:pt>
                <c:pt idx="1">
                  <c:v>49.032258064516128</c:v>
                </c:pt>
              </c:numCache>
            </c:numRef>
          </c:val>
          <c:extLst>
            <c:ext xmlns:c16="http://schemas.microsoft.com/office/drawing/2014/chart" uri="{C3380CC4-5D6E-409C-BE32-E72D297353CC}">
              <c16:uniqueId val="{00000001-8AB9-4E1C-854A-26F4DBEBAD23}"/>
            </c:ext>
          </c:extLst>
        </c:ser>
        <c:ser>
          <c:idx val="2"/>
          <c:order val="2"/>
          <c:tx>
            <c:strRef>
              <c:f>Baseline!$Z$6</c:f>
              <c:strCache>
                <c:ptCount val="1"/>
                <c:pt idx="0">
                  <c:v>68-100%</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Baseline!$AA$3:$AB$3</c:f>
              <c:strCache>
                <c:ptCount val="2"/>
                <c:pt idx="0">
                  <c:v>Baseline</c:v>
                </c:pt>
                <c:pt idx="1">
                  <c:v>Endline</c:v>
                </c:pt>
              </c:strCache>
            </c:strRef>
          </c:cat>
          <c:val>
            <c:numRef>
              <c:f>Baseline!$AA$6:$AB$6</c:f>
              <c:numCache>
                <c:formatCode>0</c:formatCode>
                <c:ptCount val="2"/>
                <c:pt idx="0">
                  <c:v>1.2903225806451613</c:v>
                </c:pt>
                <c:pt idx="1">
                  <c:v>31.612903225806448</c:v>
                </c:pt>
              </c:numCache>
            </c:numRef>
          </c:val>
          <c:extLst>
            <c:ext xmlns:c16="http://schemas.microsoft.com/office/drawing/2014/chart" uri="{C3380CC4-5D6E-409C-BE32-E72D297353CC}">
              <c16:uniqueId val="{00000002-8AB9-4E1C-854A-26F4DBEBAD23}"/>
            </c:ext>
          </c:extLst>
        </c:ser>
        <c:dLbls>
          <c:dLblPos val="ctr"/>
          <c:showLegendKey val="0"/>
          <c:showVal val="1"/>
          <c:showCatName val="0"/>
          <c:showSerName val="0"/>
          <c:showPercent val="0"/>
          <c:showBubbleSize val="0"/>
        </c:dLbls>
        <c:gapWidth val="79"/>
        <c:overlap val="100"/>
        <c:axId val="816888895"/>
        <c:axId val="816871423"/>
      </c:barChart>
      <c:catAx>
        <c:axId val="816888895"/>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cap="all" spc="120" normalizeH="0" baseline="0">
                <a:solidFill>
                  <a:schemeClr val="tx1">
                    <a:lumMod val="65000"/>
                    <a:lumOff val="35000"/>
                  </a:schemeClr>
                </a:solidFill>
                <a:latin typeface="+mn-lt"/>
                <a:ea typeface="+mn-ea"/>
                <a:cs typeface="+mn-cs"/>
              </a:defRPr>
            </a:pPr>
            <a:endParaRPr lang="en-US"/>
          </a:p>
        </c:txPr>
        <c:crossAx val="816871423"/>
        <c:crosses val="autoZero"/>
        <c:auto val="1"/>
        <c:lblAlgn val="ctr"/>
        <c:lblOffset val="100"/>
        <c:noMultiLvlLbl val="0"/>
      </c:catAx>
      <c:valAx>
        <c:axId val="816871423"/>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16888895"/>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600" b="1" dirty="0"/>
              <a:t>GRADE 1 ENGLISH</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InitialStudentReportData!$K$6</c:f>
              <c:strCache>
                <c:ptCount val="1"/>
                <c:pt idx="0">
                  <c:v>0-33%</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InitialStudentReportData!$J$7:$J$8</c:f>
              <c:strCache>
                <c:ptCount val="2"/>
                <c:pt idx="0">
                  <c:v>Baseline</c:v>
                </c:pt>
                <c:pt idx="1">
                  <c:v>Endline</c:v>
                </c:pt>
              </c:strCache>
            </c:strRef>
          </c:cat>
          <c:val>
            <c:numRef>
              <c:f>InitialStudentReportData!$K$7:$K$8</c:f>
              <c:numCache>
                <c:formatCode>0</c:formatCode>
                <c:ptCount val="2"/>
                <c:pt idx="0">
                  <c:v>82.58064516129032</c:v>
                </c:pt>
                <c:pt idx="1">
                  <c:v>13.548387096774196</c:v>
                </c:pt>
              </c:numCache>
            </c:numRef>
          </c:val>
          <c:extLst>
            <c:ext xmlns:c16="http://schemas.microsoft.com/office/drawing/2014/chart" uri="{C3380CC4-5D6E-409C-BE32-E72D297353CC}">
              <c16:uniqueId val="{00000000-6B34-4ED4-A573-1B554E4AD3B8}"/>
            </c:ext>
          </c:extLst>
        </c:ser>
        <c:ser>
          <c:idx val="1"/>
          <c:order val="1"/>
          <c:tx>
            <c:strRef>
              <c:f>InitialStudentReportData!$L$6</c:f>
              <c:strCache>
                <c:ptCount val="1"/>
                <c:pt idx="0">
                  <c:v>34-67%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InitialStudentReportData!$J$7:$J$8</c:f>
              <c:strCache>
                <c:ptCount val="2"/>
                <c:pt idx="0">
                  <c:v>Baseline</c:v>
                </c:pt>
                <c:pt idx="1">
                  <c:v>Endline</c:v>
                </c:pt>
              </c:strCache>
            </c:strRef>
          </c:cat>
          <c:val>
            <c:numRef>
              <c:f>InitialStudentReportData!$L$7:$L$8</c:f>
              <c:numCache>
                <c:formatCode>0</c:formatCode>
                <c:ptCount val="2"/>
                <c:pt idx="0">
                  <c:v>16.129032258064516</c:v>
                </c:pt>
                <c:pt idx="1">
                  <c:v>41.29032258064516</c:v>
                </c:pt>
              </c:numCache>
            </c:numRef>
          </c:val>
          <c:extLst>
            <c:ext xmlns:c16="http://schemas.microsoft.com/office/drawing/2014/chart" uri="{C3380CC4-5D6E-409C-BE32-E72D297353CC}">
              <c16:uniqueId val="{00000001-6B34-4ED4-A573-1B554E4AD3B8}"/>
            </c:ext>
          </c:extLst>
        </c:ser>
        <c:ser>
          <c:idx val="2"/>
          <c:order val="2"/>
          <c:tx>
            <c:strRef>
              <c:f>InitialStudentReportData!$M$6</c:f>
              <c:strCache>
                <c:ptCount val="1"/>
                <c:pt idx="0">
                  <c:v>68-100%</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InitialStudentReportData!$J$7:$J$8</c:f>
              <c:strCache>
                <c:ptCount val="2"/>
                <c:pt idx="0">
                  <c:v>Baseline</c:v>
                </c:pt>
                <c:pt idx="1">
                  <c:v>Endline</c:v>
                </c:pt>
              </c:strCache>
            </c:strRef>
          </c:cat>
          <c:val>
            <c:numRef>
              <c:f>InitialStudentReportData!$M$7:$M$8</c:f>
              <c:numCache>
                <c:formatCode>0</c:formatCode>
                <c:ptCount val="2"/>
                <c:pt idx="0">
                  <c:v>1.2903225806451613</c:v>
                </c:pt>
                <c:pt idx="1">
                  <c:v>45.161290322580641</c:v>
                </c:pt>
              </c:numCache>
            </c:numRef>
          </c:val>
          <c:extLst>
            <c:ext xmlns:c16="http://schemas.microsoft.com/office/drawing/2014/chart" uri="{C3380CC4-5D6E-409C-BE32-E72D297353CC}">
              <c16:uniqueId val="{00000002-6B34-4ED4-A573-1B554E4AD3B8}"/>
            </c:ext>
          </c:extLst>
        </c:ser>
        <c:dLbls>
          <c:showLegendKey val="0"/>
          <c:showVal val="0"/>
          <c:showCatName val="0"/>
          <c:showSerName val="0"/>
          <c:showPercent val="0"/>
          <c:showBubbleSize val="0"/>
        </c:dLbls>
        <c:gapWidth val="150"/>
        <c:overlap val="100"/>
        <c:axId val="1037899487"/>
        <c:axId val="1037893247"/>
      </c:barChart>
      <c:catAx>
        <c:axId val="10378994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crossAx val="1037893247"/>
        <c:crosses val="autoZero"/>
        <c:auto val="1"/>
        <c:lblAlgn val="ctr"/>
        <c:lblOffset val="100"/>
        <c:noMultiLvlLbl val="0"/>
      </c:catAx>
      <c:valAx>
        <c:axId val="103789324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37899487"/>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a:t>GRADE 2 MATHS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InitialStudentReportData!$L$6</c:f>
              <c:strCache>
                <c:ptCount val="1"/>
                <c:pt idx="0">
                  <c:v>0-33%</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InitialStudentReportData!$K$7:$K$8</c:f>
              <c:strCache>
                <c:ptCount val="2"/>
                <c:pt idx="0">
                  <c:v>Baseline</c:v>
                </c:pt>
                <c:pt idx="1">
                  <c:v>Endline</c:v>
                </c:pt>
              </c:strCache>
            </c:strRef>
          </c:cat>
          <c:val>
            <c:numRef>
              <c:f>InitialStudentReportData!$L$7:$L$8</c:f>
              <c:numCache>
                <c:formatCode>0</c:formatCode>
                <c:ptCount val="2"/>
                <c:pt idx="0">
                  <c:v>72.868217054263567</c:v>
                </c:pt>
                <c:pt idx="1">
                  <c:v>14.728682170542637</c:v>
                </c:pt>
              </c:numCache>
            </c:numRef>
          </c:val>
          <c:extLst>
            <c:ext xmlns:c16="http://schemas.microsoft.com/office/drawing/2014/chart" uri="{C3380CC4-5D6E-409C-BE32-E72D297353CC}">
              <c16:uniqueId val="{00000000-74A0-4B30-A245-BD08415B53B9}"/>
            </c:ext>
          </c:extLst>
        </c:ser>
        <c:ser>
          <c:idx val="1"/>
          <c:order val="1"/>
          <c:tx>
            <c:strRef>
              <c:f>InitialStudentReportData!$M$6</c:f>
              <c:strCache>
                <c:ptCount val="1"/>
                <c:pt idx="0">
                  <c:v>34-67%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InitialStudentReportData!$K$7:$K$8</c:f>
              <c:strCache>
                <c:ptCount val="2"/>
                <c:pt idx="0">
                  <c:v>Baseline</c:v>
                </c:pt>
                <c:pt idx="1">
                  <c:v>Endline</c:v>
                </c:pt>
              </c:strCache>
            </c:strRef>
          </c:cat>
          <c:val>
            <c:numRef>
              <c:f>InitialStudentReportData!$M$7:$M$8</c:f>
              <c:numCache>
                <c:formatCode>0</c:formatCode>
                <c:ptCount val="2"/>
                <c:pt idx="0">
                  <c:v>26.356589147286826</c:v>
                </c:pt>
                <c:pt idx="1">
                  <c:v>43.410852713178294</c:v>
                </c:pt>
              </c:numCache>
            </c:numRef>
          </c:val>
          <c:extLst>
            <c:ext xmlns:c16="http://schemas.microsoft.com/office/drawing/2014/chart" uri="{C3380CC4-5D6E-409C-BE32-E72D297353CC}">
              <c16:uniqueId val="{00000001-74A0-4B30-A245-BD08415B53B9}"/>
            </c:ext>
          </c:extLst>
        </c:ser>
        <c:ser>
          <c:idx val="2"/>
          <c:order val="2"/>
          <c:tx>
            <c:strRef>
              <c:f>InitialStudentReportData!$N$6</c:f>
              <c:strCache>
                <c:ptCount val="1"/>
                <c:pt idx="0">
                  <c:v>68-100%</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InitialStudentReportData!$K$7:$K$8</c:f>
              <c:strCache>
                <c:ptCount val="2"/>
                <c:pt idx="0">
                  <c:v>Baseline</c:v>
                </c:pt>
                <c:pt idx="1">
                  <c:v>Endline</c:v>
                </c:pt>
              </c:strCache>
            </c:strRef>
          </c:cat>
          <c:val>
            <c:numRef>
              <c:f>InitialStudentReportData!$N$7:$N$8</c:f>
              <c:numCache>
                <c:formatCode>0</c:formatCode>
                <c:ptCount val="2"/>
                <c:pt idx="0">
                  <c:v>0.77519379844961245</c:v>
                </c:pt>
                <c:pt idx="1">
                  <c:v>41.860465116279073</c:v>
                </c:pt>
              </c:numCache>
            </c:numRef>
          </c:val>
          <c:extLst>
            <c:ext xmlns:c16="http://schemas.microsoft.com/office/drawing/2014/chart" uri="{C3380CC4-5D6E-409C-BE32-E72D297353CC}">
              <c16:uniqueId val="{00000002-74A0-4B30-A245-BD08415B53B9}"/>
            </c:ext>
          </c:extLst>
        </c:ser>
        <c:dLbls>
          <c:dLblPos val="ctr"/>
          <c:showLegendKey val="0"/>
          <c:showVal val="1"/>
          <c:showCatName val="0"/>
          <c:showSerName val="0"/>
          <c:showPercent val="0"/>
          <c:showBubbleSize val="0"/>
        </c:dLbls>
        <c:gapWidth val="150"/>
        <c:overlap val="100"/>
        <c:axId val="25249263"/>
        <c:axId val="25267151"/>
      </c:barChart>
      <c:catAx>
        <c:axId val="252492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crossAx val="25267151"/>
        <c:crosses val="autoZero"/>
        <c:auto val="1"/>
        <c:lblAlgn val="ctr"/>
        <c:lblOffset val="100"/>
        <c:noMultiLvlLbl val="0"/>
      </c:catAx>
      <c:valAx>
        <c:axId val="2526715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249263"/>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a:t>GRADE 2 ENGLISH</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InitialStudentReportData!$K$7</c:f>
              <c:strCache>
                <c:ptCount val="1"/>
                <c:pt idx="0">
                  <c:v>0-33%</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InitialStudentReportData!$J$8:$J$9</c:f>
              <c:strCache>
                <c:ptCount val="2"/>
                <c:pt idx="0">
                  <c:v>Baseline</c:v>
                </c:pt>
                <c:pt idx="1">
                  <c:v>Endline</c:v>
                </c:pt>
              </c:strCache>
            </c:strRef>
          </c:cat>
          <c:val>
            <c:numRef>
              <c:f>InitialStudentReportData!$K$8:$K$9</c:f>
              <c:numCache>
                <c:formatCode>0</c:formatCode>
                <c:ptCount val="2"/>
                <c:pt idx="0">
                  <c:v>81.395348837209298</c:v>
                </c:pt>
                <c:pt idx="1">
                  <c:v>23.255813953488371</c:v>
                </c:pt>
              </c:numCache>
            </c:numRef>
          </c:val>
          <c:extLst>
            <c:ext xmlns:c16="http://schemas.microsoft.com/office/drawing/2014/chart" uri="{C3380CC4-5D6E-409C-BE32-E72D297353CC}">
              <c16:uniqueId val="{00000000-9865-4BD9-9DAB-602DE92798EA}"/>
            </c:ext>
          </c:extLst>
        </c:ser>
        <c:ser>
          <c:idx val="1"/>
          <c:order val="1"/>
          <c:tx>
            <c:strRef>
              <c:f>InitialStudentReportData!$L$7</c:f>
              <c:strCache>
                <c:ptCount val="1"/>
                <c:pt idx="0">
                  <c:v>34-67%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InitialStudentReportData!$J$8:$J$9</c:f>
              <c:strCache>
                <c:ptCount val="2"/>
                <c:pt idx="0">
                  <c:v>Baseline</c:v>
                </c:pt>
                <c:pt idx="1">
                  <c:v>Endline</c:v>
                </c:pt>
              </c:strCache>
            </c:strRef>
          </c:cat>
          <c:val>
            <c:numRef>
              <c:f>InitialStudentReportData!$L$8:$L$9</c:f>
              <c:numCache>
                <c:formatCode>0</c:formatCode>
                <c:ptCount val="2"/>
                <c:pt idx="0">
                  <c:v>18.604651162790699</c:v>
                </c:pt>
                <c:pt idx="1">
                  <c:v>44.961240310077521</c:v>
                </c:pt>
              </c:numCache>
            </c:numRef>
          </c:val>
          <c:extLst>
            <c:ext xmlns:c16="http://schemas.microsoft.com/office/drawing/2014/chart" uri="{C3380CC4-5D6E-409C-BE32-E72D297353CC}">
              <c16:uniqueId val="{00000001-9865-4BD9-9DAB-602DE92798EA}"/>
            </c:ext>
          </c:extLst>
        </c:ser>
        <c:ser>
          <c:idx val="2"/>
          <c:order val="2"/>
          <c:tx>
            <c:strRef>
              <c:f>InitialStudentReportData!$M$7</c:f>
              <c:strCache>
                <c:ptCount val="1"/>
                <c:pt idx="0">
                  <c:v>68-100%</c:v>
                </c:pt>
              </c:strCache>
            </c:strRef>
          </c:tx>
          <c:spPr>
            <a:solidFill>
              <a:schemeClr val="accent3"/>
            </a:solidFill>
            <a:ln>
              <a:noFill/>
            </a:ln>
            <a:effectLst/>
          </c:spPr>
          <c:invertIfNegative val="0"/>
          <c:dLbls>
            <c:dLbl>
              <c:idx val="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mn-lt"/>
                      <a:ea typeface="+mn-ea"/>
                      <a:cs typeface="+mn-cs"/>
                    </a:defRPr>
                  </a:pPr>
                  <a:endParaRPr lang="en-US"/>
                </a:p>
              </c:txPr>
              <c:dLblPos val="ctr"/>
              <c:showLegendKey val="0"/>
              <c:showVal val="1"/>
              <c:showCatName val="0"/>
              <c:showSerName val="0"/>
              <c:showPercent val="0"/>
              <c:showBubbleSize val="0"/>
              <c:extLst>
                <c:ext xmlns:c16="http://schemas.microsoft.com/office/drawing/2014/chart" uri="{C3380CC4-5D6E-409C-BE32-E72D297353CC}">
                  <c16:uniqueId val="{00000002-9865-4BD9-9DAB-602DE92798EA}"/>
                </c:ext>
              </c:extLst>
            </c:dLbl>
            <c:dLbl>
              <c:idx val="1"/>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extLst>
                <c:ext xmlns:c16="http://schemas.microsoft.com/office/drawing/2014/chart" uri="{C3380CC4-5D6E-409C-BE32-E72D297353CC}">
                  <c16:uniqueId val="{00000003-9865-4BD9-9DAB-602DE92798E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InitialStudentReportData!$J$8:$J$9</c:f>
              <c:strCache>
                <c:ptCount val="2"/>
                <c:pt idx="0">
                  <c:v>Baseline</c:v>
                </c:pt>
                <c:pt idx="1">
                  <c:v>Endline</c:v>
                </c:pt>
              </c:strCache>
            </c:strRef>
          </c:cat>
          <c:val>
            <c:numRef>
              <c:f>InitialStudentReportData!$M$8:$M$9</c:f>
              <c:numCache>
                <c:formatCode>0</c:formatCode>
                <c:ptCount val="2"/>
                <c:pt idx="0">
                  <c:v>0</c:v>
                </c:pt>
                <c:pt idx="1">
                  <c:v>31.782945736434108</c:v>
                </c:pt>
              </c:numCache>
            </c:numRef>
          </c:val>
          <c:extLst>
            <c:ext xmlns:c16="http://schemas.microsoft.com/office/drawing/2014/chart" uri="{C3380CC4-5D6E-409C-BE32-E72D297353CC}">
              <c16:uniqueId val="{00000004-9865-4BD9-9DAB-602DE92798EA}"/>
            </c:ext>
          </c:extLst>
        </c:ser>
        <c:dLbls>
          <c:dLblPos val="ctr"/>
          <c:showLegendKey val="0"/>
          <c:showVal val="1"/>
          <c:showCatName val="0"/>
          <c:showSerName val="0"/>
          <c:showPercent val="0"/>
          <c:showBubbleSize val="0"/>
        </c:dLbls>
        <c:gapWidth val="150"/>
        <c:overlap val="100"/>
        <c:axId val="915932719"/>
        <c:axId val="915928143"/>
      </c:barChart>
      <c:catAx>
        <c:axId val="9159327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915928143"/>
        <c:crosses val="autoZero"/>
        <c:auto val="1"/>
        <c:lblAlgn val="ctr"/>
        <c:lblOffset val="100"/>
        <c:noMultiLvlLbl val="0"/>
      </c:catAx>
      <c:valAx>
        <c:axId val="915928143"/>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15932719"/>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US" b="1"/>
              <a:t>GRADE 3 MATHS</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InitialStudentReportData!$K$6</c:f>
              <c:strCache>
                <c:ptCount val="1"/>
                <c:pt idx="0">
                  <c:v>0-33%</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InitialStudentReportData!$J$7:$J$8</c:f>
              <c:strCache>
                <c:ptCount val="2"/>
                <c:pt idx="0">
                  <c:v>Baseline</c:v>
                </c:pt>
                <c:pt idx="1">
                  <c:v>Endline</c:v>
                </c:pt>
              </c:strCache>
            </c:strRef>
          </c:cat>
          <c:val>
            <c:numRef>
              <c:f>InitialStudentReportData!$K$7:$K$8</c:f>
              <c:numCache>
                <c:formatCode>0</c:formatCode>
                <c:ptCount val="2"/>
                <c:pt idx="0">
                  <c:v>86.36363636363636</c:v>
                </c:pt>
                <c:pt idx="1">
                  <c:v>82.727272727272734</c:v>
                </c:pt>
              </c:numCache>
            </c:numRef>
          </c:val>
          <c:extLst>
            <c:ext xmlns:c16="http://schemas.microsoft.com/office/drawing/2014/chart" uri="{C3380CC4-5D6E-409C-BE32-E72D297353CC}">
              <c16:uniqueId val="{00000000-AB2E-4E9B-8846-1B8BE80750EA}"/>
            </c:ext>
          </c:extLst>
        </c:ser>
        <c:ser>
          <c:idx val="1"/>
          <c:order val="1"/>
          <c:tx>
            <c:strRef>
              <c:f>InitialStudentReportData!$L$6</c:f>
              <c:strCache>
                <c:ptCount val="1"/>
                <c:pt idx="0">
                  <c:v>34-67%</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InitialStudentReportData!$J$7:$J$8</c:f>
              <c:strCache>
                <c:ptCount val="2"/>
                <c:pt idx="0">
                  <c:v>Baseline</c:v>
                </c:pt>
                <c:pt idx="1">
                  <c:v>Endline</c:v>
                </c:pt>
              </c:strCache>
            </c:strRef>
          </c:cat>
          <c:val>
            <c:numRef>
              <c:f>InitialStudentReportData!$L$7:$L$8</c:f>
              <c:numCache>
                <c:formatCode>0</c:formatCode>
                <c:ptCount val="2"/>
                <c:pt idx="0">
                  <c:v>13.636363636363635</c:v>
                </c:pt>
                <c:pt idx="1">
                  <c:v>17.272727272727273</c:v>
                </c:pt>
              </c:numCache>
            </c:numRef>
          </c:val>
          <c:extLst>
            <c:ext xmlns:c16="http://schemas.microsoft.com/office/drawing/2014/chart" uri="{C3380CC4-5D6E-409C-BE32-E72D297353CC}">
              <c16:uniqueId val="{00000001-AB2E-4E9B-8846-1B8BE80750EA}"/>
            </c:ext>
          </c:extLst>
        </c:ser>
        <c:ser>
          <c:idx val="2"/>
          <c:order val="2"/>
          <c:tx>
            <c:strRef>
              <c:f>InitialStudentReportData!$M$6</c:f>
              <c:strCache>
                <c:ptCount val="1"/>
                <c:pt idx="0">
                  <c:v>68-100%</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InitialStudentReportData!$J$7:$J$8</c:f>
              <c:strCache>
                <c:ptCount val="2"/>
                <c:pt idx="0">
                  <c:v>Baseline</c:v>
                </c:pt>
                <c:pt idx="1">
                  <c:v>Endline</c:v>
                </c:pt>
              </c:strCache>
            </c:strRef>
          </c:cat>
          <c:val>
            <c:numRef>
              <c:f>InitialStudentReportData!$M$7:$M$8</c:f>
              <c:numCache>
                <c:formatCode>0</c:formatCode>
                <c:ptCount val="2"/>
                <c:pt idx="0">
                  <c:v>0</c:v>
                </c:pt>
                <c:pt idx="1">
                  <c:v>0</c:v>
                </c:pt>
              </c:numCache>
            </c:numRef>
          </c:val>
          <c:extLst>
            <c:ext xmlns:c16="http://schemas.microsoft.com/office/drawing/2014/chart" uri="{C3380CC4-5D6E-409C-BE32-E72D297353CC}">
              <c16:uniqueId val="{00000002-AB2E-4E9B-8846-1B8BE80750EA}"/>
            </c:ext>
          </c:extLst>
        </c:ser>
        <c:dLbls>
          <c:dLblPos val="ctr"/>
          <c:showLegendKey val="0"/>
          <c:showVal val="1"/>
          <c:showCatName val="0"/>
          <c:showSerName val="0"/>
          <c:showPercent val="0"/>
          <c:showBubbleSize val="0"/>
        </c:dLbls>
        <c:gapWidth val="150"/>
        <c:overlap val="100"/>
        <c:axId val="1610813024"/>
        <c:axId val="1610798880"/>
      </c:barChart>
      <c:catAx>
        <c:axId val="16108130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1610798880"/>
        <c:crosses val="autoZero"/>
        <c:auto val="1"/>
        <c:lblAlgn val="ctr"/>
        <c:lblOffset val="100"/>
        <c:noMultiLvlLbl val="0"/>
      </c:catAx>
      <c:valAx>
        <c:axId val="16107988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0813024"/>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baseline="0">
                <a:solidFill>
                  <a:schemeClr val="dk1">
                    <a:lumMod val="75000"/>
                    <a:lumOff val="25000"/>
                  </a:schemeClr>
                </a:solidFill>
                <a:latin typeface="+mn-lt"/>
                <a:ea typeface="+mn-ea"/>
                <a:cs typeface="+mn-cs"/>
              </a:defRPr>
            </a:pPr>
            <a:r>
              <a:rPr lang="en-US" sz="1400"/>
              <a:t>GRADE 3 ENGLISH</a:t>
            </a:r>
          </a:p>
        </c:rich>
      </c:tx>
      <c:layout>
        <c:manualLayout>
          <c:xMode val="edge"/>
          <c:yMode val="edge"/>
          <c:x val="0.31567235695549462"/>
          <c:y val="0"/>
        </c:manualLayout>
      </c:layout>
      <c:overlay val="0"/>
      <c:spPr>
        <a:noFill/>
        <a:ln>
          <a:noFill/>
        </a:ln>
        <a:effectLst/>
      </c:spPr>
      <c:txPr>
        <a:bodyPr rot="0" spcFirstLastPara="1" vertOverflow="ellipsis" vert="horz" wrap="square" anchor="ctr" anchorCtr="1"/>
        <a:lstStyle/>
        <a:p>
          <a:pPr>
            <a:defRPr sz="14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stacked"/>
        <c:varyColors val="0"/>
        <c:ser>
          <c:idx val="0"/>
          <c:order val="0"/>
          <c:tx>
            <c:strRef>
              <c:f>InitialStudentReportData!$L$6</c:f>
              <c:strCache>
                <c:ptCount val="1"/>
                <c:pt idx="0">
                  <c:v>0-33%</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InitialStudentReportData!$K$7:$K$8</c:f>
              <c:strCache>
                <c:ptCount val="2"/>
                <c:pt idx="0">
                  <c:v>Baseline</c:v>
                </c:pt>
                <c:pt idx="1">
                  <c:v>Endline</c:v>
                </c:pt>
              </c:strCache>
            </c:strRef>
          </c:cat>
          <c:val>
            <c:numRef>
              <c:f>InitialStudentReportData!$L$7:$L$8</c:f>
              <c:numCache>
                <c:formatCode>0</c:formatCode>
                <c:ptCount val="2"/>
                <c:pt idx="0">
                  <c:v>83.636363636363626</c:v>
                </c:pt>
                <c:pt idx="1">
                  <c:v>20</c:v>
                </c:pt>
              </c:numCache>
            </c:numRef>
          </c:val>
          <c:extLst>
            <c:ext xmlns:c16="http://schemas.microsoft.com/office/drawing/2014/chart" uri="{C3380CC4-5D6E-409C-BE32-E72D297353CC}">
              <c16:uniqueId val="{00000000-2948-42D1-AE23-87DDEA72407E}"/>
            </c:ext>
          </c:extLst>
        </c:ser>
        <c:ser>
          <c:idx val="1"/>
          <c:order val="1"/>
          <c:tx>
            <c:strRef>
              <c:f>InitialStudentReportData!$M$6</c:f>
              <c:strCache>
                <c:ptCount val="1"/>
                <c:pt idx="0">
                  <c:v>34-67%</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InitialStudentReportData!$K$7:$K$8</c:f>
              <c:strCache>
                <c:ptCount val="2"/>
                <c:pt idx="0">
                  <c:v>Baseline</c:v>
                </c:pt>
                <c:pt idx="1">
                  <c:v>Endline</c:v>
                </c:pt>
              </c:strCache>
            </c:strRef>
          </c:cat>
          <c:val>
            <c:numRef>
              <c:f>InitialStudentReportData!$M$7:$M$8</c:f>
              <c:numCache>
                <c:formatCode>0</c:formatCode>
                <c:ptCount val="2"/>
                <c:pt idx="0">
                  <c:v>15.454545454545453</c:v>
                </c:pt>
                <c:pt idx="1">
                  <c:v>63.636363636363633</c:v>
                </c:pt>
              </c:numCache>
            </c:numRef>
          </c:val>
          <c:extLst>
            <c:ext xmlns:c16="http://schemas.microsoft.com/office/drawing/2014/chart" uri="{C3380CC4-5D6E-409C-BE32-E72D297353CC}">
              <c16:uniqueId val="{00000001-2948-42D1-AE23-87DDEA72407E}"/>
            </c:ext>
          </c:extLst>
        </c:ser>
        <c:ser>
          <c:idx val="2"/>
          <c:order val="2"/>
          <c:tx>
            <c:strRef>
              <c:f>InitialStudentReportData!$N$6</c:f>
              <c:strCache>
                <c:ptCount val="1"/>
                <c:pt idx="0">
                  <c:v>68-100%</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InitialStudentReportData!$K$7:$K$8</c:f>
              <c:strCache>
                <c:ptCount val="2"/>
                <c:pt idx="0">
                  <c:v>Baseline</c:v>
                </c:pt>
                <c:pt idx="1">
                  <c:v>Endline</c:v>
                </c:pt>
              </c:strCache>
            </c:strRef>
          </c:cat>
          <c:val>
            <c:numRef>
              <c:f>InitialStudentReportData!$N$7:$N$8</c:f>
              <c:numCache>
                <c:formatCode>0</c:formatCode>
                <c:ptCount val="2"/>
                <c:pt idx="0">
                  <c:v>0.90909090909090906</c:v>
                </c:pt>
                <c:pt idx="1">
                  <c:v>16.363636363636363</c:v>
                </c:pt>
              </c:numCache>
            </c:numRef>
          </c:val>
          <c:extLst>
            <c:ext xmlns:c16="http://schemas.microsoft.com/office/drawing/2014/chart" uri="{C3380CC4-5D6E-409C-BE32-E72D297353CC}">
              <c16:uniqueId val="{00000002-2948-42D1-AE23-87DDEA72407E}"/>
            </c:ext>
          </c:extLst>
        </c:ser>
        <c:dLbls>
          <c:dLblPos val="ctr"/>
          <c:showLegendKey val="0"/>
          <c:showVal val="1"/>
          <c:showCatName val="0"/>
          <c:showSerName val="0"/>
          <c:showPercent val="0"/>
          <c:showBubbleSize val="0"/>
        </c:dLbls>
        <c:gapWidth val="150"/>
        <c:overlap val="100"/>
        <c:axId val="1689455136"/>
        <c:axId val="1689455968"/>
      </c:barChart>
      <c:catAx>
        <c:axId val="168945513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689455968"/>
        <c:crosses val="autoZero"/>
        <c:auto val="1"/>
        <c:lblAlgn val="ctr"/>
        <c:lblOffset val="100"/>
        <c:noMultiLvlLbl val="0"/>
      </c:catAx>
      <c:valAx>
        <c:axId val="1689455968"/>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1689455136"/>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3200" b="1" dirty="0"/>
              <a:t>Mathematics</a:t>
            </a:r>
            <a:br>
              <a:rPr lang="en-US" dirty="0"/>
            </a:br>
            <a:r>
              <a:rPr lang="en-US" b="1" dirty="0"/>
              <a:t>Difference (Baseline - </a:t>
            </a:r>
            <a:r>
              <a:rPr lang="en-US" b="1" dirty="0" err="1"/>
              <a:t>Endline</a:t>
            </a:r>
            <a:r>
              <a:rPr lang="en-US" b="1" dirty="0"/>
              <a:t>)</a:t>
            </a:r>
            <a:br>
              <a:rPr lang="en-US" b="1" dirty="0"/>
            </a:br>
            <a:r>
              <a:rPr lang="en-US" b="1" dirty="0"/>
              <a:t>Treatment Schools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'Grade 1, 2 &amp; 3'!$M$47:$O$47</c:f>
              <c:strCache>
                <c:ptCount val="3"/>
                <c:pt idx="0">
                  <c:v>Difference (Baseline - Endline)</c:v>
                </c:pt>
              </c:strCache>
            </c:strRef>
          </c:tx>
          <c:spPr>
            <a:solidFill>
              <a:srgbClr val="92D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'Grade 1, 2 &amp; 3'!$P$46:$U$46</c:f>
              <c:strCache>
                <c:ptCount val="5"/>
                <c:pt idx="0">
                  <c:v>Grade 1</c:v>
                </c:pt>
                <c:pt idx="2">
                  <c:v>Grade 2</c:v>
                </c:pt>
                <c:pt idx="4">
                  <c:v>Grade 3</c:v>
                </c:pt>
              </c:strCache>
            </c:strRef>
          </c:cat>
          <c:val>
            <c:numRef>
              <c:f>'Grade 1, 2 &amp; 3'!$P$47:$U$47</c:f>
              <c:numCache>
                <c:formatCode>General</c:formatCode>
                <c:ptCount val="6"/>
                <c:pt idx="0" formatCode="0.0">
                  <c:v>38.4</c:v>
                </c:pt>
                <c:pt idx="2" formatCode="0.0">
                  <c:v>36.6</c:v>
                </c:pt>
                <c:pt idx="4" formatCode="0.0">
                  <c:v>5.4</c:v>
                </c:pt>
              </c:numCache>
            </c:numRef>
          </c:val>
          <c:extLst>
            <c:ext xmlns:c16="http://schemas.microsoft.com/office/drawing/2014/chart" uri="{C3380CC4-5D6E-409C-BE32-E72D297353CC}">
              <c16:uniqueId val="{00000000-18C1-49F2-99F1-1280435DD85A}"/>
            </c:ext>
          </c:extLst>
        </c:ser>
        <c:dLbls>
          <c:dLblPos val="outEnd"/>
          <c:showLegendKey val="0"/>
          <c:showVal val="1"/>
          <c:showCatName val="0"/>
          <c:showSerName val="0"/>
          <c:showPercent val="0"/>
          <c:showBubbleSize val="0"/>
        </c:dLbls>
        <c:gapWidth val="219"/>
        <c:overlap val="-27"/>
        <c:axId val="907769615"/>
        <c:axId val="907785423"/>
      </c:barChart>
      <c:catAx>
        <c:axId val="9077696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endParaRPr lang="en-US"/>
          </a:p>
        </c:txPr>
        <c:crossAx val="907785423"/>
        <c:crosses val="autoZero"/>
        <c:auto val="1"/>
        <c:lblAlgn val="ctr"/>
        <c:lblOffset val="100"/>
        <c:noMultiLvlLbl val="0"/>
      </c:catAx>
      <c:valAx>
        <c:axId val="907785423"/>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crossAx val="90776961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3200" b="1"/>
              <a:t>ENGLISH</a:t>
            </a:r>
            <a:br>
              <a:rPr lang="en-US"/>
            </a:br>
            <a:r>
              <a:rPr lang="en-US" b="1"/>
              <a:t>Difference (Baseline - Endline)</a:t>
            </a:r>
            <a:br>
              <a:rPr lang="en-US" b="1"/>
            </a:br>
            <a:r>
              <a:rPr lang="en-US" b="1"/>
              <a:t>Treatment Schools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'Grade 1, 2 &amp; 3'!$L$3</c:f>
              <c:strCache>
                <c:ptCount val="1"/>
                <c:pt idx="0">
                  <c:v>Difference (Baseline - Endline)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'Grade 1, 2 &amp; 3'!$M$2:$O$2</c:f>
              <c:strCache>
                <c:ptCount val="3"/>
                <c:pt idx="0">
                  <c:v>Grade 1</c:v>
                </c:pt>
                <c:pt idx="1">
                  <c:v>Grade 2</c:v>
                </c:pt>
                <c:pt idx="2">
                  <c:v>Grade 3</c:v>
                </c:pt>
              </c:strCache>
            </c:strRef>
          </c:cat>
          <c:val>
            <c:numRef>
              <c:f>'Grade 1, 2 &amp; 3'!$M$3:$O$3</c:f>
              <c:numCache>
                <c:formatCode>0.0</c:formatCode>
                <c:ptCount val="3"/>
                <c:pt idx="0">
                  <c:v>43.674461538461514</c:v>
                </c:pt>
                <c:pt idx="1">
                  <c:v>37.687301587301576</c:v>
                </c:pt>
                <c:pt idx="2">
                  <c:v>35.760869565217391</c:v>
                </c:pt>
              </c:numCache>
            </c:numRef>
          </c:val>
          <c:extLst>
            <c:ext xmlns:c16="http://schemas.microsoft.com/office/drawing/2014/chart" uri="{C3380CC4-5D6E-409C-BE32-E72D297353CC}">
              <c16:uniqueId val="{00000000-847D-4518-96C5-E806588E1139}"/>
            </c:ext>
          </c:extLst>
        </c:ser>
        <c:dLbls>
          <c:dLblPos val="outEnd"/>
          <c:showLegendKey val="0"/>
          <c:showVal val="1"/>
          <c:showCatName val="0"/>
          <c:showSerName val="0"/>
          <c:showPercent val="0"/>
          <c:showBubbleSize val="0"/>
        </c:dLbls>
        <c:gapWidth val="219"/>
        <c:overlap val="-27"/>
        <c:axId val="907740495"/>
        <c:axId val="907731343"/>
      </c:barChart>
      <c:catAx>
        <c:axId val="9077404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907731343"/>
        <c:crosses val="autoZero"/>
        <c:auto val="1"/>
        <c:lblAlgn val="ctr"/>
        <c:lblOffset val="100"/>
        <c:noMultiLvlLbl val="0"/>
      </c:catAx>
      <c:valAx>
        <c:axId val="907731343"/>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crossAx val="90774049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c:style val="2"/>
  <c:chart>
    <c:title>
      <c:tx>
        <c:rich>
          <a:bodyPr rot="0"/>
          <a:lstStyle/>
          <a:p>
            <a:pPr>
              <a:defRPr sz="1800" b="0" i="0" u="none" strike="noStrike">
                <a:solidFill>
                  <a:srgbClr val="595959"/>
                </a:solidFill>
                <a:latin typeface="Calibri"/>
              </a:defRPr>
            </a:pPr>
            <a:r>
              <a:rPr lang="en-US" sz="1800" b="0" i="0" u="none" strike="noStrike">
                <a:solidFill>
                  <a:srgbClr val="595959"/>
                </a:solidFill>
                <a:latin typeface="Calibri"/>
              </a:rPr>
              <a:t>What will be the impact of ALfA in teaching of FLN in your Classroom</a:t>
            </a:r>
          </a:p>
        </c:rich>
      </c:tx>
      <c:layout>
        <c:manualLayout>
          <c:xMode val="edge"/>
          <c:yMode val="edge"/>
          <c:x val="8.83322E-2"/>
          <c:y val="0"/>
          <c:w val="0.82333599999999996"/>
          <c:h val="9.6917600000000007E-2"/>
        </c:manualLayout>
      </c:layout>
      <c:overlay val="1"/>
      <c:spPr>
        <a:noFill/>
        <a:effectLst/>
      </c:spPr>
    </c:title>
    <c:autoTitleDeleted val="0"/>
    <c:plotArea>
      <c:layout>
        <c:manualLayout>
          <c:layoutTarget val="inner"/>
          <c:xMode val="edge"/>
          <c:yMode val="edge"/>
          <c:x val="7.2882199999999994E-2"/>
          <c:y val="9.6917600000000007E-2"/>
          <c:w val="0.92211799999999999"/>
          <c:h val="0.76605900000000005"/>
        </c:manualLayout>
      </c:layout>
      <c:barChart>
        <c:barDir val="col"/>
        <c:grouping val="clustered"/>
        <c:varyColors val="0"/>
        <c:ser>
          <c:idx val="0"/>
          <c:order val="0"/>
          <c:tx>
            <c:strRef>
              <c:f>Sheet1!$B$1</c:f>
              <c:strCache>
                <c:ptCount val="1"/>
                <c:pt idx="0">
                  <c:v>What will be the impact of ALfA on your teaching of FLN?</c:v>
                </c:pt>
              </c:strCache>
            </c:strRef>
          </c:tx>
          <c:spPr>
            <a:solidFill>
              <a:schemeClr val="accent1"/>
            </a:solidFill>
            <a:ln w="12700" cap="flat">
              <a:noFill/>
              <a:miter lim="400000"/>
            </a:ln>
            <a:effectLst/>
          </c:spPr>
          <c:invertIfNegative val="0"/>
          <c:dLbls>
            <c:numFmt formatCode="0.00%" sourceLinked="0"/>
            <c:spPr>
              <a:noFill/>
              <a:ln>
                <a:noFill/>
              </a:ln>
              <a:effectLst/>
            </c:spPr>
            <c:txPr>
              <a:bodyPr/>
              <a:lstStyle/>
              <a:p>
                <a:pPr>
                  <a:defRPr sz="1100" b="0" i="0" u="none" strike="noStrike">
                    <a:solidFill>
                      <a:srgbClr val="404040"/>
                    </a:solidFill>
                    <a:latin typeface="Calibri"/>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Highly Beneficial</c:v>
                </c:pt>
                <c:pt idx="1">
                  <c:v>Beneficial</c:v>
                </c:pt>
                <c:pt idx="2">
                  <c:v>Somewhat Beneficial</c:v>
                </c:pt>
                <c:pt idx="3">
                  <c:v>Not at all beneficial</c:v>
                </c:pt>
              </c:strCache>
            </c:strRef>
          </c:cat>
          <c:val>
            <c:numRef>
              <c:f>Sheet1!$B$2:$B$5</c:f>
              <c:numCache>
                <c:formatCode>General</c:formatCode>
                <c:ptCount val="4"/>
                <c:pt idx="0">
                  <c:v>0.50800000000000001</c:v>
                </c:pt>
                <c:pt idx="1">
                  <c:v>0.47599999999999998</c:v>
                </c:pt>
                <c:pt idx="2">
                  <c:v>1.6E-2</c:v>
                </c:pt>
                <c:pt idx="3">
                  <c:v>0</c:v>
                </c:pt>
              </c:numCache>
            </c:numRef>
          </c:val>
          <c:extLst>
            <c:ext xmlns:c16="http://schemas.microsoft.com/office/drawing/2014/chart" uri="{C3380CC4-5D6E-409C-BE32-E72D297353CC}">
              <c16:uniqueId val="{00000000-EF04-4601-909F-B74B8DAD148F}"/>
            </c:ext>
          </c:extLst>
        </c:ser>
        <c:dLbls>
          <c:showLegendKey val="0"/>
          <c:showVal val="0"/>
          <c:showCatName val="0"/>
          <c:showSerName val="0"/>
          <c:showPercent val="0"/>
          <c:showBubbleSize val="0"/>
        </c:dLbls>
        <c:gapWidth val="219"/>
        <c:overlap val="-27"/>
        <c:axId val="2094734552"/>
        <c:axId val="2094734553"/>
      </c:barChart>
      <c:catAx>
        <c:axId val="2094734552"/>
        <c:scaling>
          <c:orientation val="minMax"/>
        </c:scaling>
        <c:delete val="0"/>
        <c:axPos val="b"/>
        <c:numFmt formatCode="General" sourceLinked="0"/>
        <c:majorTickMark val="none"/>
        <c:minorTickMark val="none"/>
        <c:tickLblPos val="low"/>
        <c:spPr>
          <a:ln w="12700" cap="flat">
            <a:solidFill>
              <a:srgbClr val="D9D9D9"/>
            </a:solidFill>
            <a:prstDash val="solid"/>
            <a:round/>
          </a:ln>
        </c:spPr>
        <c:txPr>
          <a:bodyPr rot="0"/>
          <a:lstStyle/>
          <a:p>
            <a:pPr>
              <a:defRPr sz="1100" b="0" i="0" u="none" strike="noStrike">
                <a:solidFill>
                  <a:srgbClr val="595959"/>
                </a:solidFill>
                <a:latin typeface="Calibri"/>
              </a:defRPr>
            </a:pPr>
            <a:endParaRPr lang="en-US"/>
          </a:p>
        </c:txPr>
        <c:crossAx val="2094734553"/>
        <c:crosses val="autoZero"/>
        <c:auto val="1"/>
        <c:lblAlgn val="ctr"/>
        <c:lblOffset val="100"/>
        <c:noMultiLvlLbl val="1"/>
      </c:catAx>
      <c:valAx>
        <c:axId val="2094734553"/>
        <c:scaling>
          <c:orientation val="minMax"/>
        </c:scaling>
        <c:delete val="0"/>
        <c:axPos val="l"/>
        <c:majorGridlines>
          <c:spPr>
            <a:ln w="12700" cap="flat">
              <a:solidFill>
                <a:srgbClr val="D9D9D9"/>
              </a:solidFill>
              <a:prstDash val="solid"/>
              <a:round/>
            </a:ln>
          </c:spPr>
        </c:majorGridlines>
        <c:numFmt formatCode="0.00%" sourceLinked="0"/>
        <c:majorTickMark val="none"/>
        <c:minorTickMark val="none"/>
        <c:tickLblPos val="nextTo"/>
        <c:spPr>
          <a:ln w="12700" cap="flat">
            <a:noFill/>
            <a:prstDash val="solid"/>
            <a:round/>
          </a:ln>
        </c:spPr>
        <c:txPr>
          <a:bodyPr rot="0"/>
          <a:lstStyle/>
          <a:p>
            <a:pPr>
              <a:defRPr sz="1100" b="0" i="0" u="none" strike="noStrike">
                <a:solidFill>
                  <a:srgbClr val="595959"/>
                </a:solidFill>
                <a:latin typeface="Calibri"/>
              </a:defRPr>
            </a:pPr>
            <a:endParaRPr lang="en-US"/>
          </a:p>
        </c:txPr>
        <c:crossAx val="2094734552"/>
        <c:crosses val="autoZero"/>
        <c:crossBetween val="between"/>
        <c:majorUnit val="0.15"/>
        <c:minorUnit val="7.4999999999999997E-2"/>
      </c:valAx>
      <c:spPr>
        <a:noFill/>
        <a:ln w="12700" cap="flat">
          <a:noFill/>
          <a:miter lim="400000"/>
        </a:ln>
        <a:effectLst/>
      </c:spPr>
    </c:plotArea>
    <c:legend>
      <c:legendPos val="b"/>
      <c:layout>
        <c:manualLayout>
          <c:xMode val="edge"/>
          <c:yMode val="edge"/>
          <c:x val="0.252218"/>
          <c:y val="0.95288300000000004"/>
          <c:w val="0.45996900000000002"/>
          <c:h val="4.7116600000000002E-2"/>
        </c:manualLayout>
      </c:layout>
      <c:overlay val="1"/>
      <c:spPr>
        <a:noFill/>
        <a:ln w="12700" cap="flat">
          <a:noFill/>
          <a:miter lim="400000"/>
        </a:ln>
        <a:effectLst/>
      </c:spPr>
      <c:txPr>
        <a:bodyPr rot="0"/>
        <a:lstStyle/>
        <a:p>
          <a:pPr>
            <a:defRPr sz="1100" b="0" i="0" u="none" strike="noStrike">
              <a:solidFill>
                <a:srgbClr val="595959"/>
              </a:solidFill>
              <a:latin typeface="Calibri"/>
            </a:defRPr>
          </a:pPr>
          <a:endParaRPr lang="en-US"/>
        </a:p>
      </c:txPr>
    </c:legend>
    <c:plotVisOnly val="1"/>
    <c:dispBlanksAs val="gap"/>
    <c:showDLblsOverMax val="1"/>
  </c:chart>
  <c:spPr>
    <a:noFill/>
    <a:ln>
      <a:noFill/>
    </a:ln>
    <a:effectLst/>
  </c:spPr>
  <c:externalData r:id="rId1">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c:style val="2"/>
  <c:chart>
    <c:title>
      <c:tx>
        <c:rich>
          <a:bodyPr rot="0"/>
          <a:lstStyle/>
          <a:p>
            <a:pPr>
              <a:defRPr sz="1800" b="0" i="0" u="none" strike="noStrike">
                <a:solidFill>
                  <a:srgbClr val="595959"/>
                </a:solidFill>
                <a:latin typeface="Calibri"/>
              </a:defRPr>
            </a:pPr>
            <a:r>
              <a:rPr lang="en-US" sz="1800" b="0" i="0" u="none" strike="noStrike">
                <a:solidFill>
                  <a:srgbClr val="595959"/>
                </a:solidFill>
                <a:latin typeface="Calibri"/>
              </a:rPr>
              <a:t>How would you rate your trainers?</a:t>
            </a:r>
          </a:p>
        </c:rich>
      </c:tx>
      <c:layout>
        <c:manualLayout>
          <c:xMode val="edge"/>
          <c:yMode val="edge"/>
          <c:x val="0.29106399999999999"/>
          <c:y val="0"/>
          <c:w val="0.41787299999999999"/>
          <c:h val="9.6917600000000007E-2"/>
        </c:manualLayout>
      </c:layout>
      <c:overlay val="1"/>
      <c:spPr>
        <a:noFill/>
        <a:effectLst/>
      </c:spPr>
    </c:title>
    <c:autoTitleDeleted val="0"/>
    <c:plotArea>
      <c:layout>
        <c:manualLayout>
          <c:layoutTarget val="inner"/>
          <c:xMode val="edge"/>
          <c:yMode val="edge"/>
          <c:x val="7.2882199999999994E-2"/>
          <c:y val="9.6917600000000007E-2"/>
          <c:w val="0.92211799999999999"/>
          <c:h val="0.76605900000000005"/>
        </c:manualLayout>
      </c:layout>
      <c:barChart>
        <c:barDir val="col"/>
        <c:grouping val="clustered"/>
        <c:varyColors val="0"/>
        <c:ser>
          <c:idx val="0"/>
          <c:order val="0"/>
          <c:tx>
            <c:strRef>
              <c:f>Sheet1!$B$1</c:f>
              <c:strCache>
                <c:ptCount val="1"/>
                <c:pt idx="0">
                  <c:v>How would you rate your trainers?</c:v>
                </c:pt>
              </c:strCache>
            </c:strRef>
          </c:tx>
          <c:spPr>
            <a:solidFill>
              <a:schemeClr val="accent1"/>
            </a:solidFill>
            <a:ln w="12700" cap="flat">
              <a:noFill/>
              <a:miter lim="400000"/>
            </a:ln>
            <a:effectLst/>
          </c:spPr>
          <c:invertIfNegative val="0"/>
          <c:dLbls>
            <c:numFmt formatCode="0.00%" sourceLinked="0"/>
            <c:spPr>
              <a:noFill/>
              <a:ln>
                <a:noFill/>
              </a:ln>
              <a:effectLst/>
            </c:spPr>
            <c:txPr>
              <a:bodyPr/>
              <a:lstStyle/>
              <a:p>
                <a:pPr>
                  <a:defRPr sz="1100" b="0" i="0" u="none" strike="noStrike">
                    <a:solidFill>
                      <a:srgbClr val="404040"/>
                    </a:solidFill>
                    <a:latin typeface="Calibri"/>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Highly Expert</c:v>
                </c:pt>
                <c:pt idx="1">
                  <c:v>Expert</c:v>
                </c:pt>
                <c:pt idx="2">
                  <c:v>Somewhat Expert</c:v>
                </c:pt>
                <c:pt idx="3">
                  <c:v>Not at allExpert</c:v>
                </c:pt>
              </c:strCache>
            </c:strRef>
          </c:cat>
          <c:val>
            <c:numRef>
              <c:f>Sheet1!$B$2:$B$5</c:f>
              <c:numCache>
                <c:formatCode>General</c:formatCode>
                <c:ptCount val="4"/>
                <c:pt idx="0">
                  <c:v>0.50080000000000002</c:v>
                </c:pt>
                <c:pt idx="1">
                  <c:v>0.44400000000000001</c:v>
                </c:pt>
                <c:pt idx="2">
                  <c:v>4.8000000000000001E-2</c:v>
                </c:pt>
                <c:pt idx="3">
                  <c:v>0</c:v>
                </c:pt>
              </c:numCache>
            </c:numRef>
          </c:val>
          <c:extLst>
            <c:ext xmlns:c16="http://schemas.microsoft.com/office/drawing/2014/chart" uri="{C3380CC4-5D6E-409C-BE32-E72D297353CC}">
              <c16:uniqueId val="{00000000-9425-44D6-9505-E47A3102AE04}"/>
            </c:ext>
          </c:extLst>
        </c:ser>
        <c:dLbls>
          <c:showLegendKey val="0"/>
          <c:showVal val="0"/>
          <c:showCatName val="0"/>
          <c:showSerName val="0"/>
          <c:showPercent val="0"/>
          <c:showBubbleSize val="0"/>
        </c:dLbls>
        <c:gapWidth val="219"/>
        <c:overlap val="-27"/>
        <c:axId val="2094734552"/>
        <c:axId val="2094734553"/>
      </c:barChart>
      <c:catAx>
        <c:axId val="2094734552"/>
        <c:scaling>
          <c:orientation val="minMax"/>
        </c:scaling>
        <c:delete val="0"/>
        <c:axPos val="b"/>
        <c:numFmt formatCode="General" sourceLinked="0"/>
        <c:majorTickMark val="none"/>
        <c:minorTickMark val="none"/>
        <c:tickLblPos val="low"/>
        <c:spPr>
          <a:ln w="12700" cap="flat">
            <a:solidFill>
              <a:srgbClr val="D9D9D9"/>
            </a:solidFill>
            <a:prstDash val="solid"/>
            <a:round/>
          </a:ln>
        </c:spPr>
        <c:txPr>
          <a:bodyPr rot="0"/>
          <a:lstStyle/>
          <a:p>
            <a:pPr>
              <a:defRPr sz="1100" b="0" i="0" u="none" strike="noStrike">
                <a:solidFill>
                  <a:srgbClr val="595959"/>
                </a:solidFill>
                <a:latin typeface="Calibri"/>
              </a:defRPr>
            </a:pPr>
            <a:endParaRPr lang="en-US"/>
          </a:p>
        </c:txPr>
        <c:crossAx val="2094734553"/>
        <c:crosses val="autoZero"/>
        <c:auto val="1"/>
        <c:lblAlgn val="ctr"/>
        <c:lblOffset val="100"/>
        <c:noMultiLvlLbl val="1"/>
      </c:catAx>
      <c:valAx>
        <c:axId val="2094734553"/>
        <c:scaling>
          <c:orientation val="minMax"/>
        </c:scaling>
        <c:delete val="0"/>
        <c:axPos val="l"/>
        <c:majorGridlines>
          <c:spPr>
            <a:ln w="12700" cap="flat">
              <a:solidFill>
                <a:srgbClr val="D9D9D9"/>
              </a:solidFill>
              <a:prstDash val="solid"/>
              <a:round/>
            </a:ln>
          </c:spPr>
        </c:majorGridlines>
        <c:numFmt formatCode="0.00%" sourceLinked="0"/>
        <c:majorTickMark val="none"/>
        <c:minorTickMark val="none"/>
        <c:tickLblPos val="nextTo"/>
        <c:spPr>
          <a:ln w="12700" cap="flat">
            <a:noFill/>
            <a:prstDash val="solid"/>
            <a:round/>
          </a:ln>
        </c:spPr>
        <c:txPr>
          <a:bodyPr rot="0"/>
          <a:lstStyle/>
          <a:p>
            <a:pPr>
              <a:defRPr sz="1100" b="0" i="0" u="none" strike="noStrike">
                <a:solidFill>
                  <a:srgbClr val="595959"/>
                </a:solidFill>
                <a:latin typeface="Calibri"/>
              </a:defRPr>
            </a:pPr>
            <a:endParaRPr lang="en-US"/>
          </a:p>
        </c:txPr>
        <c:crossAx val="2094734552"/>
        <c:crosses val="autoZero"/>
        <c:crossBetween val="between"/>
        <c:majorUnit val="0.15"/>
        <c:minorUnit val="7.4999999999999997E-2"/>
      </c:valAx>
      <c:spPr>
        <a:noFill/>
        <a:ln w="12700" cap="flat">
          <a:noFill/>
          <a:miter lim="400000"/>
        </a:ln>
        <a:effectLst/>
      </c:spPr>
    </c:plotArea>
    <c:legend>
      <c:legendPos val="b"/>
      <c:layout>
        <c:manualLayout>
          <c:xMode val="edge"/>
          <c:yMode val="edge"/>
          <c:x val="0.334617"/>
          <c:y val="0.95288300000000004"/>
          <c:w val="0.29519600000000001"/>
          <c:h val="4.7116600000000002E-2"/>
        </c:manualLayout>
      </c:layout>
      <c:overlay val="1"/>
      <c:spPr>
        <a:noFill/>
        <a:ln w="12700" cap="flat">
          <a:noFill/>
          <a:miter lim="400000"/>
        </a:ln>
        <a:effectLst/>
      </c:spPr>
      <c:txPr>
        <a:bodyPr rot="0"/>
        <a:lstStyle/>
        <a:p>
          <a:pPr>
            <a:defRPr sz="1100" b="0" i="0" u="none" strike="noStrike">
              <a:solidFill>
                <a:srgbClr val="595959"/>
              </a:solidFill>
              <a:latin typeface="Calibri"/>
            </a:defRPr>
          </a:pPr>
          <a:endParaRPr lang="en-US"/>
        </a:p>
      </c:txPr>
    </c:legend>
    <c:plotVisOnly val="1"/>
    <c:dispBlanksAs val="gap"/>
    <c:showDLblsOverMax val="1"/>
  </c:chart>
  <c:spPr>
    <a:noFill/>
    <a:ln>
      <a:noFill/>
    </a:ln>
    <a:effectLst/>
  </c:spPr>
  <c:externalData r:id="rId1">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c:style val="2"/>
  <c:chart>
    <c:title>
      <c:tx>
        <c:rich>
          <a:bodyPr rot="0"/>
          <a:lstStyle/>
          <a:p>
            <a:pPr>
              <a:defRPr sz="1800" b="0" i="0" u="none" strike="noStrike">
                <a:solidFill>
                  <a:srgbClr val="595959"/>
                </a:solidFill>
                <a:latin typeface="Calibri"/>
              </a:defRPr>
            </a:pPr>
            <a:r>
              <a:rPr lang="en-US" sz="1800" b="0" i="0" u="none" strike="noStrike">
                <a:solidFill>
                  <a:srgbClr val="595959"/>
                </a:solidFill>
                <a:latin typeface="Calibri"/>
              </a:rPr>
              <a:t>Are you excited are you to implement the ALfA methodology in your classrooms?</a:t>
            </a:r>
          </a:p>
        </c:rich>
      </c:tx>
      <c:layout>
        <c:manualLayout>
          <c:xMode val="edge"/>
          <c:yMode val="edge"/>
          <c:x val="4.7025200000000003E-2"/>
          <c:y val="0"/>
          <c:w val="0.90595000000000003"/>
          <c:h val="9.1688500000000006E-2"/>
        </c:manualLayout>
      </c:layout>
      <c:overlay val="1"/>
      <c:spPr>
        <a:noFill/>
        <a:effectLst/>
      </c:spPr>
    </c:title>
    <c:autoTitleDeleted val="0"/>
    <c:plotArea>
      <c:layout>
        <c:manualLayout>
          <c:layoutTarget val="inner"/>
          <c:xMode val="edge"/>
          <c:yMode val="edge"/>
          <c:x val="6.7880300000000005E-2"/>
          <c:y val="9.1688500000000006E-2"/>
          <c:w val="0.92712000000000006"/>
          <c:h val="0.80337599999999998"/>
        </c:manualLayout>
      </c:layout>
      <c:barChart>
        <c:barDir val="col"/>
        <c:grouping val="clustered"/>
        <c:varyColors val="0"/>
        <c:ser>
          <c:idx val="0"/>
          <c:order val="0"/>
          <c:tx>
            <c:strRef>
              <c:f>Sheet1!$B$1</c:f>
              <c:strCache>
                <c:ptCount val="1"/>
                <c:pt idx="0">
                  <c:v>Are you excited are you to implement the ALfA methodology in your classrooms?</c:v>
                </c:pt>
              </c:strCache>
            </c:strRef>
          </c:tx>
          <c:spPr>
            <a:solidFill>
              <a:schemeClr val="accent1"/>
            </a:solidFill>
            <a:ln w="12700" cap="flat">
              <a:noFill/>
              <a:miter lim="400000"/>
            </a:ln>
            <a:effectLst/>
          </c:spPr>
          <c:invertIfNegative val="0"/>
          <c:dLbls>
            <c:numFmt formatCode="0.00%" sourceLinked="0"/>
            <c:spPr>
              <a:noFill/>
              <a:ln>
                <a:noFill/>
              </a:ln>
              <a:effectLst/>
            </c:spPr>
            <c:txPr>
              <a:bodyPr/>
              <a:lstStyle/>
              <a:p>
                <a:pPr>
                  <a:defRPr sz="1100" b="0" i="0" u="none" strike="noStrike">
                    <a:solidFill>
                      <a:srgbClr val="404040"/>
                    </a:solidFill>
                    <a:latin typeface="Calibri"/>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Extremely Excited</c:v>
                </c:pt>
                <c:pt idx="1">
                  <c:v>Excited</c:v>
                </c:pt>
                <c:pt idx="2">
                  <c:v>Somewhat Excited</c:v>
                </c:pt>
                <c:pt idx="3">
                  <c:v>Not at all excited</c:v>
                </c:pt>
              </c:strCache>
            </c:strRef>
          </c:cat>
          <c:val>
            <c:numRef>
              <c:f>Sheet1!$B$2:$B$5</c:f>
              <c:numCache>
                <c:formatCode>General</c:formatCode>
                <c:ptCount val="4"/>
                <c:pt idx="0">
                  <c:v>0.55600000000000005</c:v>
                </c:pt>
                <c:pt idx="1">
                  <c:v>0.44400000000000001</c:v>
                </c:pt>
                <c:pt idx="2">
                  <c:v>0</c:v>
                </c:pt>
                <c:pt idx="3">
                  <c:v>0</c:v>
                </c:pt>
              </c:numCache>
            </c:numRef>
          </c:val>
          <c:extLst>
            <c:ext xmlns:c16="http://schemas.microsoft.com/office/drawing/2014/chart" uri="{C3380CC4-5D6E-409C-BE32-E72D297353CC}">
              <c16:uniqueId val="{00000000-1D43-4F89-BDC0-6FA09217F46E}"/>
            </c:ext>
          </c:extLst>
        </c:ser>
        <c:dLbls>
          <c:showLegendKey val="0"/>
          <c:showVal val="0"/>
          <c:showCatName val="0"/>
          <c:showSerName val="0"/>
          <c:showPercent val="0"/>
          <c:showBubbleSize val="0"/>
        </c:dLbls>
        <c:gapWidth val="219"/>
        <c:overlap val="-27"/>
        <c:axId val="2094734552"/>
        <c:axId val="2094734553"/>
      </c:barChart>
      <c:catAx>
        <c:axId val="2094734552"/>
        <c:scaling>
          <c:orientation val="minMax"/>
        </c:scaling>
        <c:delete val="0"/>
        <c:axPos val="b"/>
        <c:numFmt formatCode="General" sourceLinked="0"/>
        <c:majorTickMark val="none"/>
        <c:minorTickMark val="none"/>
        <c:tickLblPos val="low"/>
        <c:spPr>
          <a:ln w="12700" cap="flat">
            <a:solidFill>
              <a:srgbClr val="D9D9D9"/>
            </a:solidFill>
            <a:prstDash val="solid"/>
            <a:round/>
          </a:ln>
        </c:spPr>
        <c:txPr>
          <a:bodyPr rot="0"/>
          <a:lstStyle/>
          <a:p>
            <a:pPr>
              <a:defRPr sz="1100" b="0" i="0" u="none" strike="noStrike">
                <a:solidFill>
                  <a:srgbClr val="595959"/>
                </a:solidFill>
                <a:latin typeface="Calibri"/>
              </a:defRPr>
            </a:pPr>
            <a:endParaRPr lang="en-US"/>
          </a:p>
        </c:txPr>
        <c:crossAx val="2094734553"/>
        <c:crosses val="autoZero"/>
        <c:auto val="1"/>
        <c:lblAlgn val="ctr"/>
        <c:lblOffset val="100"/>
        <c:noMultiLvlLbl val="1"/>
      </c:catAx>
      <c:valAx>
        <c:axId val="2094734553"/>
        <c:scaling>
          <c:orientation val="minMax"/>
        </c:scaling>
        <c:delete val="0"/>
        <c:axPos val="l"/>
        <c:majorGridlines>
          <c:spPr>
            <a:ln w="12700" cap="flat">
              <a:solidFill>
                <a:srgbClr val="D9D9D9"/>
              </a:solidFill>
              <a:prstDash val="solid"/>
              <a:round/>
            </a:ln>
          </c:spPr>
        </c:majorGridlines>
        <c:numFmt formatCode="0.00%" sourceLinked="0"/>
        <c:majorTickMark val="none"/>
        <c:minorTickMark val="none"/>
        <c:tickLblPos val="nextTo"/>
        <c:spPr>
          <a:ln w="12700" cap="flat">
            <a:noFill/>
            <a:prstDash val="solid"/>
            <a:round/>
          </a:ln>
        </c:spPr>
        <c:txPr>
          <a:bodyPr rot="0"/>
          <a:lstStyle/>
          <a:p>
            <a:pPr>
              <a:defRPr sz="1100" b="0" i="0" u="none" strike="noStrike">
                <a:solidFill>
                  <a:srgbClr val="595959"/>
                </a:solidFill>
                <a:latin typeface="Calibri"/>
              </a:defRPr>
            </a:pPr>
            <a:endParaRPr lang="en-US"/>
          </a:p>
        </c:txPr>
        <c:crossAx val="2094734552"/>
        <c:crosses val="autoZero"/>
        <c:crossBetween val="between"/>
        <c:majorUnit val="0.15"/>
        <c:minorUnit val="7.4999999999999997E-2"/>
      </c:valAx>
      <c:spPr>
        <a:noFill/>
        <a:ln w="12700" cap="flat">
          <a:noFill/>
          <a:miter lim="400000"/>
        </a:ln>
        <a:effectLst/>
      </c:spPr>
    </c:plotArea>
    <c:legend>
      <c:legendPos val="b"/>
      <c:layout>
        <c:manualLayout>
          <c:xMode val="edge"/>
          <c:yMode val="edge"/>
          <c:x val="0.17907600000000001"/>
          <c:y val="0.95475100000000002"/>
          <c:w val="0.58992100000000003"/>
          <c:h val="4.5248900000000002E-2"/>
        </c:manualLayout>
      </c:layout>
      <c:overlay val="1"/>
      <c:spPr>
        <a:noFill/>
        <a:ln w="12700" cap="flat">
          <a:noFill/>
          <a:miter lim="400000"/>
        </a:ln>
        <a:effectLst/>
      </c:spPr>
      <c:txPr>
        <a:bodyPr rot="0"/>
        <a:lstStyle/>
        <a:p>
          <a:pPr>
            <a:defRPr sz="1100" b="0" i="0" u="none" strike="noStrike">
              <a:solidFill>
                <a:srgbClr val="595959"/>
              </a:solidFill>
              <a:latin typeface="Calibri"/>
            </a:defRPr>
          </a:pPr>
          <a:endParaRPr lang="en-US"/>
        </a:p>
      </c:txPr>
    </c:legend>
    <c:plotVisOnly val="1"/>
    <c:dispBlanksAs val="gap"/>
    <c:showDLblsOverMax val="1"/>
  </c:chart>
  <c:spPr>
    <a:noFill/>
    <a:ln>
      <a:noFill/>
    </a:ln>
    <a:effectLst/>
  </c:sp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7.xml><?xml version="1.0" encoding="utf-8"?>
<cs:chartStyle xmlns:cs="http://schemas.microsoft.com/office/drawing/2012/chartStyle" xmlns:a="http://schemas.openxmlformats.org/drawingml/2006/main" id="298">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300">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7" name="Shape 157"/>
          <p:cNvSpPr>
            <a:spLocks noGrp="1" noRot="1" noChangeAspect="1"/>
          </p:cNvSpPr>
          <p:nvPr>
            <p:ph type="sldImg"/>
          </p:nvPr>
        </p:nvSpPr>
        <p:spPr>
          <a:xfrm>
            <a:off x="1143000" y="685800"/>
            <a:ext cx="4572000" cy="3429000"/>
          </a:xfrm>
          <a:prstGeom prst="rect">
            <a:avLst/>
          </a:prstGeom>
        </p:spPr>
        <p:txBody>
          <a:bodyPr/>
          <a:lstStyle/>
          <a:p>
            <a:endParaRPr/>
          </a:p>
        </p:txBody>
      </p:sp>
      <p:sp>
        <p:nvSpPr>
          <p:cNvPr id="158" name="Shape 15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51314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18" name="Title Text"/>
          <p:cNvSpPr txBox="1">
            <a:spLocks noGrp="1"/>
          </p:cNvSpPr>
          <p:nvPr>
            <p:ph type="title"/>
          </p:nvPr>
        </p:nvSpPr>
        <p:spPr>
          <a:xfrm>
            <a:off x="838200" y="365125"/>
            <a:ext cx="10515600" cy="1325563"/>
          </a:xfrm>
          <a:prstGeom prst="rect">
            <a:avLst/>
          </a:prstGeom>
        </p:spPr>
        <p:txBody>
          <a:bodyPr/>
          <a:lstStyle/>
          <a:p>
            <a:r>
              <a:t>Title Text</a:t>
            </a:r>
          </a:p>
        </p:txBody>
      </p:sp>
      <p:sp>
        <p:nvSpPr>
          <p:cNvPr id="19" name="Body Level One…"/>
          <p:cNvSpPr txBox="1">
            <a:spLocks noGrp="1"/>
          </p:cNvSpPr>
          <p:nvPr>
            <p:ph type="body" idx="1"/>
          </p:nvPr>
        </p:nvSpPr>
        <p:spPr>
          <a:xfrm>
            <a:off x="838200" y="1825625"/>
            <a:ext cx="10515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0"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7"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28"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29"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6" name="Title Text"/>
          <p:cNvSpPr txBox="1">
            <a:spLocks noGrp="1"/>
          </p:cNvSpPr>
          <p:nvPr>
            <p:ph type="title"/>
          </p:nvPr>
        </p:nvSpPr>
        <p:spPr>
          <a:xfrm>
            <a:off x="838200" y="365125"/>
            <a:ext cx="10515600" cy="1325563"/>
          </a:xfrm>
          <a:prstGeom prst="rect">
            <a:avLst/>
          </a:prstGeom>
        </p:spPr>
        <p:txBody>
          <a:bodyPr/>
          <a:lstStyle/>
          <a:p>
            <a:r>
              <a:t>Title Text</a:t>
            </a:r>
          </a:p>
        </p:txBody>
      </p:sp>
      <p:sp>
        <p:nvSpPr>
          <p:cNvPr id="37"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8"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5"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6"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7"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48"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5" name="Title Text"/>
          <p:cNvSpPr txBox="1">
            <a:spLocks noGrp="1"/>
          </p:cNvSpPr>
          <p:nvPr>
            <p:ph type="title"/>
          </p:nvPr>
        </p:nvSpPr>
        <p:spPr>
          <a:xfrm>
            <a:off x="838200" y="365125"/>
            <a:ext cx="10515600" cy="1325563"/>
          </a:xfrm>
          <a:prstGeom prst="rect">
            <a:avLst/>
          </a:prstGeom>
        </p:spPr>
        <p:txBody>
          <a:bodyPr/>
          <a:lstStyle/>
          <a:p>
            <a:r>
              <a:t>Title Text</a:t>
            </a:r>
          </a:p>
        </p:txBody>
      </p:sp>
      <p:sp>
        <p:nvSpPr>
          <p:cNvPr id="56"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3"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0"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1"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2"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3"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0"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1"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2"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3" name="Slide Number"/>
          <p:cNvSpPr txBox="1">
            <a:spLocks noGrp="1"/>
          </p:cNvSpPr>
          <p:nvPr>
            <p:ph type="sldNum" sz="quarter" idx="2"/>
          </p:nvPr>
        </p:nvSpPr>
        <p:spPr>
          <a:xfrm>
            <a:off x="11095176" y="6414760"/>
            <a:ext cx="258624" cy="24830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1_Title and Content">
    <p:spTree>
      <p:nvGrpSpPr>
        <p:cNvPr id="1" name=""/>
        <p:cNvGrpSpPr/>
        <p:nvPr/>
      </p:nvGrpSpPr>
      <p:grpSpPr>
        <a:xfrm>
          <a:off x="0" y="0"/>
          <a:ext cx="0" cy="0"/>
          <a:chOff x="0" y="0"/>
          <a:chExt cx="0" cy="0"/>
        </a:xfrm>
      </p:grpSpPr>
      <p:sp>
        <p:nvSpPr>
          <p:cNvPr id="90" name="Google Shape;1367;p35"/>
          <p:cNvSpPr/>
          <p:nvPr/>
        </p:nvSpPr>
        <p:spPr>
          <a:xfrm>
            <a:off x="10901219" y="5520368"/>
            <a:ext cx="1171001" cy="1173751"/>
          </a:xfrm>
          <a:custGeom>
            <a:avLst/>
            <a:gdLst/>
            <a:ahLst/>
            <a:cxnLst>
              <a:cxn ang="0">
                <a:pos x="wd2" y="hd2"/>
              </a:cxn>
              <a:cxn ang="5400000">
                <a:pos x="wd2" y="hd2"/>
              </a:cxn>
              <a:cxn ang="10800000">
                <a:pos x="wd2" y="hd2"/>
              </a:cxn>
              <a:cxn ang="16200000">
                <a:pos x="wd2" y="hd2"/>
              </a:cxn>
            </a:cxnLst>
            <a:rect l="0" t="0" r="r" b="b"/>
            <a:pathLst>
              <a:path w="21600" h="21600" extrusionOk="0">
                <a:moveTo>
                  <a:pt x="10775" y="829"/>
                </a:moveTo>
                <a:lnTo>
                  <a:pt x="20820" y="10800"/>
                </a:lnTo>
                <a:lnTo>
                  <a:pt x="10775" y="20822"/>
                </a:lnTo>
                <a:lnTo>
                  <a:pt x="780" y="10800"/>
                </a:lnTo>
                <a:lnTo>
                  <a:pt x="10775" y="829"/>
                </a:lnTo>
                <a:close/>
                <a:moveTo>
                  <a:pt x="10775" y="0"/>
                </a:moveTo>
                <a:lnTo>
                  <a:pt x="0" y="10800"/>
                </a:lnTo>
                <a:lnTo>
                  <a:pt x="10775" y="21600"/>
                </a:lnTo>
                <a:lnTo>
                  <a:pt x="21600" y="10800"/>
                </a:lnTo>
                <a:lnTo>
                  <a:pt x="10775" y="0"/>
                </a:lnTo>
                <a:close/>
              </a:path>
            </a:pathLst>
          </a:custGeom>
          <a:ln w="114300">
            <a:solidFill>
              <a:srgbClr val="E7E6E6"/>
            </a:solidFill>
          </a:ln>
        </p:spPr>
        <p:txBody>
          <a:bodyPr lIns="45719" rIns="45719" anchor="ctr"/>
          <a:lstStyle/>
          <a:p>
            <a:endParaRPr/>
          </a:p>
        </p:txBody>
      </p:sp>
      <p:grpSp>
        <p:nvGrpSpPr>
          <p:cNvPr id="107" name="Google Shape;1395;p35"/>
          <p:cNvGrpSpPr/>
          <p:nvPr/>
        </p:nvGrpSpPr>
        <p:grpSpPr>
          <a:xfrm>
            <a:off x="11486732" y="-2262"/>
            <a:ext cx="675878" cy="633950"/>
            <a:chOff x="0" y="20"/>
            <a:chExt cx="675877" cy="633948"/>
          </a:xfrm>
        </p:grpSpPr>
        <p:sp>
          <p:nvSpPr>
            <p:cNvPr id="91" name="Google Shape;1396;p35"/>
            <p:cNvSpPr/>
            <p:nvPr/>
          </p:nvSpPr>
          <p:spPr>
            <a:xfrm>
              <a:off x="0" y="20"/>
              <a:ext cx="88892" cy="91306"/>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46" y="0"/>
                    <a:pt x="0" y="5002"/>
                    <a:pt x="0" y="11065"/>
                  </a:cubicBezTo>
                  <a:cubicBezTo>
                    <a:pt x="0" y="16598"/>
                    <a:pt x="4546" y="21600"/>
                    <a:pt x="10780" y="21600"/>
                  </a:cubicBezTo>
                  <a:cubicBezTo>
                    <a:pt x="17054" y="21600"/>
                    <a:pt x="21600" y="16598"/>
                    <a:pt x="21600" y="11065"/>
                  </a:cubicBezTo>
                  <a:cubicBezTo>
                    <a:pt x="21600" y="5002"/>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2" name="Google Shape;1397;p35"/>
            <p:cNvSpPr/>
            <p:nvPr/>
          </p:nvSpPr>
          <p:spPr>
            <a:xfrm>
              <a:off x="0" y="166184"/>
              <a:ext cx="88892" cy="91117"/>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46" y="0"/>
                    <a:pt x="0" y="4967"/>
                    <a:pt x="0" y="10512"/>
                  </a:cubicBezTo>
                  <a:cubicBezTo>
                    <a:pt x="0" y="16633"/>
                    <a:pt x="4546" y="21600"/>
                    <a:pt x="10780" y="21600"/>
                  </a:cubicBezTo>
                  <a:cubicBezTo>
                    <a:pt x="17054" y="21600"/>
                    <a:pt x="21600" y="16633"/>
                    <a:pt x="21600" y="10512"/>
                  </a:cubicBezTo>
                  <a:cubicBezTo>
                    <a:pt x="21600" y="4967"/>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3" name="Google Shape;1398;p35"/>
            <p:cNvSpPr/>
            <p:nvPr/>
          </p:nvSpPr>
          <p:spPr>
            <a:xfrm>
              <a:off x="0" y="362657"/>
              <a:ext cx="88892" cy="91116"/>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46" y="0"/>
                    <a:pt x="0" y="4967"/>
                    <a:pt x="0" y="11088"/>
                  </a:cubicBezTo>
                  <a:cubicBezTo>
                    <a:pt x="0" y="16633"/>
                    <a:pt x="4546" y="21600"/>
                    <a:pt x="10780" y="21600"/>
                  </a:cubicBezTo>
                  <a:cubicBezTo>
                    <a:pt x="17054" y="21600"/>
                    <a:pt x="21600" y="16633"/>
                    <a:pt x="21600" y="11088"/>
                  </a:cubicBezTo>
                  <a:cubicBezTo>
                    <a:pt x="21600" y="4967"/>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4" name="Google Shape;1399;p35"/>
            <p:cNvSpPr/>
            <p:nvPr/>
          </p:nvSpPr>
          <p:spPr>
            <a:xfrm>
              <a:off x="0" y="542664"/>
              <a:ext cx="88892" cy="91306"/>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46" y="0"/>
                    <a:pt x="0" y="5002"/>
                    <a:pt x="0" y="10535"/>
                  </a:cubicBezTo>
                  <a:cubicBezTo>
                    <a:pt x="0" y="16598"/>
                    <a:pt x="4546" y="21600"/>
                    <a:pt x="10780" y="21600"/>
                  </a:cubicBezTo>
                  <a:cubicBezTo>
                    <a:pt x="17054" y="21600"/>
                    <a:pt x="21600" y="16598"/>
                    <a:pt x="21600" y="10535"/>
                  </a:cubicBezTo>
                  <a:cubicBezTo>
                    <a:pt x="21600" y="5002"/>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5" name="Google Shape;1400;p35"/>
            <p:cNvSpPr/>
            <p:nvPr/>
          </p:nvSpPr>
          <p:spPr>
            <a:xfrm>
              <a:off x="201150" y="20"/>
              <a:ext cx="88893" cy="91306"/>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51" y="0"/>
                    <a:pt x="0" y="5002"/>
                    <a:pt x="0" y="11065"/>
                  </a:cubicBezTo>
                  <a:cubicBezTo>
                    <a:pt x="0" y="16598"/>
                    <a:pt x="4551" y="21600"/>
                    <a:pt x="10780" y="21600"/>
                  </a:cubicBezTo>
                  <a:cubicBezTo>
                    <a:pt x="17054" y="21600"/>
                    <a:pt x="21600" y="16598"/>
                    <a:pt x="21600" y="11065"/>
                  </a:cubicBezTo>
                  <a:cubicBezTo>
                    <a:pt x="21600" y="5002"/>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6" name="Google Shape;1401;p35"/>
            <p:cNvSpPr/>
            <p:nvPr/>
          </p:nvSpPr>
          <p:spPr>
            <a:xfrm>
              <a:off x="201150" y="166184"/>
              <a:ext cx="88893" cy="91117"/>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51" y="0"/>
                    <a:pt x="0" y="4967"/>
                    <a:pt x="0" y="10512"/>
                  </a:cubicBezTo>
                  <a:cubicBezTo>
                    <a:pt x="0" y="16633"/>
                    <a:pt x="4551" y="21600"/>
                    <a:pt x="10780" y="21600"/>
                  </a:cubicBezTo>
                  <a:cubicBezTo>
                    <a:pt x="17054" y="21600"/>
                    <a:pt x="21600" y="16633"/>
                    <a:pt x="21600" y="10512"/>
                  </a:cubicBezTo>
                  <a:cubicBezTo>
                    <a:pt x="21600" y="4967"/>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7" name="Google Shape;1402;p35"/>
            <p:cNvSpPr/>
            <p:nvPr/>
          </p:nvSpPr>
          <p:spPr>
            <a:xfrm>
              <a:off x="201150" y="362657"/>
              <a:ext cx="88893" cy="91116"/>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51" y="0"/>
                    <a:pt x="0" y="4967"/>
                    <a:pt x="0" y="11088"/>
                  </a:cubicBezTo>
                  <a:cubicBezTo>
                    <a:pt x="0" y="16633"/>
                    <a:pt x="4551" y="21600"/>
                    <a:pt x="10780" y="21600"/>
                  </a:cubicBezTo>
                  <a:cubicBezTo>
                    <a:pt x="17054" y="21600"/>
                    <a:pt x="21600" y="16633"/>
                    <a:pt x="21600" y="11088"/>
                  </a:cubicBezTo>
                  <a:cubicBezTo>
                    <a:pt x="21600" y="4967"/>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8" name="Google Shape;1403;p35"/>
            <p:cNvSpPr/>
            <p:nvPr/>
          </p:nvSpPr>
          <p:spPr>
            <a:xfrm>
              <a:off x="201150" y="542664"/>
              <a:ext cx="88893" cy="91306"/>
            </a:xfrm>
            <a:custGeom>
              <a:avLst/>
              <a:gdLst/>
              <a:ahLst/>
              <a:cxnLst>
                <a:cxn ang="0">
                  <a:pos x="wd2" y="hd2"/>
                </a:cxn>
                <a:cxn ang="5400000">
                  <a:pos x="wd2" y="hd2"/>
                </a:cxn>
                <a:cxn ang="10800000">
                  <a:pos x="wd2" y="hd2"/>
                </a:cxn>
                <a:cxn ang="16200000">
                  <a:pos x="wd2" y="hd2"/>
                </a:cxn>
              </a:cxnLst>
              <a:rect l="0" t="0" r="r" b="b"/>
              <a:pathLst>
                <a:path w="21600" h="21600" extrusionOk="0">
                  <a:moveTo>
                    <a:pt x="10780" y="0"/>
                  </a:moveTo>
                  <a:cubicBezTo>
                    <a:pt x="4551" y="0"/>
                    <a:pt x="0" y="5002"/>
                    <a:pt x="0" y="10535"/>
                  </a:cubicBezTo>
                  <a:cubicBezTo>
                    <a:pt x="0" y="16598"/>
                    <a:pt x="4551" y="21600"/>
                    <a:pt x="10780" y="21600"/>
                  </a:cubicBezTo>
                  <a:cubicBezTo>
                    <a:pt x="17054" y="21600"/>
                    <a:pt x="21600" y="16598"/>
                    <a:pt x="21600" y="10535"/>
                  </a:cubicBezTo>
                  <a:cubicBezTo>
                    <a:pt x="21600" y="5002"/>
                    <a:pt x="17054" y="0"/>
                    <a:pt x="10780"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99" name="Google Shape;1404;p35"/>
            <p:cNvSpPr/>
            <p:nvPr/>
          </p:nvSpPr>
          <p:spPr>
            <a:xfrm>
              <a:off x="395210" y="20"/>
              <a:ext cx="88872" cy="91306"/>
            </a:xfrm>
            <a:custGeom>
              <a:avLst/>
              <a:gdLst/>
              <a:ahLst/>
              <a:cxnLst>
                <a:cxn ang="0">
                  <a:pos x="wd2" y="hd2"/>
                </a:cxn>
                <a:cxn ang="5400000">
                  <a:pos x="wd2" y="hd2"/>
                </a:cxn>
                <a:cxn ang="10800000">
                  <a:pos x="wd2" y="hd2"/>
                </a:cxn>
                <a:cxn ang="16200000">
                  <a:pos x="wd2" y="hd2"/>
                </a:cxn>
              </a:cxnLst>
              <a:rect l="0" t="0" r="r" b="b"/>
              <a:pathLst>
                <a:path w="21600" h="21600" extrusionOk="0">
                  <a:moveTo>
                    <a:pt x="10823" y="0"/>
                  </a:moveTo>
                  <a:cubicBezTo>
                    <a:pt x="4547" y="0"/>
                    <a:pt x="0" y="5002"/>
                    <a:pt x="0" y="11065"/>
                  </a:cubicBezTo>
                  <a:cubicBezTo>
                    <a:pt x="0" y="16598"/>
                    <a:pt x="4547" y="21600"/>
                    <a:pt x="10823" y="21600"/>
                  </a:cubicBezTo>
                  <a:cubicBezTo>
                    <a:pt x="17053" y="21600"/>
                    <a:pt x="21600" y="16598"/>
                    <a:pt x="21600" y="11065"/>
                  </a:cubicBezTo>
                  <a:cubicBezTo>
                    <a:pt x="21600" y="5002"/>
                    <a:pt x="17053" y="0"/>
                    <a:pt x="10823"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0" name="Google Shape;1405;p35"/>
            <p:cNvSpPr/>
            <p:nvPr/>
          </p:nvSpPr>
          <p:spPr>
            <a:xfrm>
              <a:off x="395210" y="166184"/>
              <a:ext cx="88872" cy="91117"/>
            </a:xfrm>
            <a:custGeom>
              <a:avLst/>
              <a:gdLst/>
              <a:ahLst/>
              <a:cxnLst>
                <a:cxn ang="0">
                  <a:pos x="wd2" y="hd2"/>
                </a:cxn>
                <a:cxn ang="5400000">
                  <a:pos x="wd2" y="hd2"/>
                </a:cxn>
                <a:cxn ang="10800000">
                  <a:pos x="wd2" y="hd2"/>
                </a:cxn>
                <a:cxn ang="16200000">
                  <a:pos x="wd2" y="hd2"/>
                </a:cxn>
              </a:cxnLst>
              <a:rect l="0" t="0" r="r" b="b"/>
              <a:pathLst>
                <a:path w="21600" h="21600" extrusionOk="0">
                  <a:moveTo>
                    <a:pt x="10823" y="0"/>
                  </a:moveTo>
                  <a:cubicBezTo>
                    <a:pt x="4547" y="0"/>
                    <a:pt x="0" y="4967"/>
                    <a:pt x="0" y="10512"/>
                  </a:cubicBezTo>
                  <a:cubicBezTo>
                    <a:pt x="0" y="16633"/>
                    <a:pt x="4547" y="21600"/>
                    <a:pt x="10823" y="21600"/>
                  </a:cubicBezTo>
                  <a:cubicBezTo>
                    <a:pt x="17053" y="21600"/>
                    <a:pt x="21600" y="16633"/>
                    <a:pt x="21600" y="10512"/>
                  </a:cubicBezTo>
                  <a:cubicBezTo>
                    <a:pt x="21600" y="4967"/>
                    <a:pt x="17053" y="0"/>
                    <a:pt x="10823"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1" name="Google Shape;1406;p35"/>
            <p:cNvSpPr/>
            <p:nvPr/>
          </p:nvSpPr>
          <p:spPr>
            <a:xfrm>
              <a:off x="395210" y="362657"/>
              <a:ext cx="88872" cy="91116"/>
            </a:xfrm>
            <a:custGeom>
              <a:avLst/>
              <a:gdLst/>
              <a:ahLst/>
              <a:cxnLst>
                <a:cxn ang="0">
                  <a:pos x="wd2" y="hd2"/>
                </a:cxn>
                <a:cxn ang="5400000">
                  <a:pos x="wd2" y="hd2"/>
                </a:cxn>
                <a:cxn ang="10800000">
                  <a:pos x="wd2" y="hd2"/>
                </a:cxn>
                <a:cxn ang="16200000">
                  <a:pos x="wd2" y="hd2"/>
                </a:cxn>
              </a:cxnLst>
              <a:rect l="0" t="0" r="r" b="b"/>
              <a:pathLst>
                <a:path w="21600" h="21600" extrusionOk="0">
                  <a:moveTo>
                    <a:pt x="10823" y="0"/>
                  </a:moveTo>
                  <a:cubicBezTo>
                    <a:pt x="4547" y="0"/>
                    <a:pt x="0" y="4967"/>
                    <a:pt x="0" y="11088"/>
                  </a:cubicBezTo>
                  <a:cubicBezTo>
                    <a:pt x="0" y="16633"/>
                    <a:pt x="4547" y="21600"/>
                    <a:pt x="10823" y="21600"/>
                  </a:cubicBezTo>
                  <a:cubicBezTo>
                    <a:pt x="17053" y="21600"/>
                    <a:pt x="21600" y="16633"/>
                    <a:pt x="21600" y="11088"/>
                  </a:cubicBezTo>
                  <a:cubicBezTo>
                    <a:pt x="21600" y="4967"/>
                    <a:pt x="17053" y="0"/>
                    <a:pt x="10823"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2" name="Google Shape;1407;p35"/>
            <p:cNvSpPr/>
            <p:nvPr/>
          </p:nvSpPr>
          <p:spPr>
            <a:xfrm>
              <a:off x="395210" y="542664"/>
              <a:ext cx="88872" cy="91306"/>
            </a:xfrm>
            <a:custGeom>
              <a:avLst/>
              <a:gdLst/>
              <a:ahLst/>
              <a:cxnLst>
                <a:cxn ang="0">
                  <a:pos x="wd2" y="hd2"/>
                </a:cxn>
                <a:cxn ang="5400000">
                  <a:pos x="wd2" y="hd2"/>
                </a:cxn>
                <a:cxn ang="10800000">
                  <a:pos x="wd2" y="hd2"/>
                </a:cxn>
                <a:cxn ang="16200000">
                  <a:pos x="wd2" y="hd2"/>
                </a:cxn>
              </a:cxnLst>
              <a:rect l="0" t="0" r="r" b="b"/>
              <a:pathLst>
                <a:path w="21600" h="21600" extrusionOk="0">
                  <a:moveTo>
                    <a:pt x="10823" y="0"/>
                  </a:moveTo>
                  <a:cubicBezTo>
                    <a:pt x="4547" y="0"/>
                    <a:pt x="0" y="5002"/>
                    <a:pt x="0" y="10535"/>
                  </a:cubicBezTo>
                  <a:cubicBezTo>
                    <a:pt x="0" y="16598"/>
                    <a:pt x="4547" y="21600"/>
                    <a:pt x="10823" y="21600"/>
                  </a:cubicBezTo>
                  <a:cubicBezTo>
                    <a:pt x="17053" y="21600"/>
                    <a:pt x="21600" y="16598"/>
                    <a:pt x="21600" y="10535"/>
                  </a:cubicBezTo>
                  <a:cubicBezTo>
                    <a:pt x="21600" y="5002"/>
                    <a:pt x="17053" y="0"/>
                    <a:pt x="10823"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3" name="Google Shape;1408;p35"/>
            <p:cNvSpPr/>
            <p:nvPr/>
          </p:nvSpPr>
          <p:spPr>
            <a:xfrm>
              <a:off x="584761" y="20"/>
              <a:ext cx="91117" cy="91306"/>
            </a:xfrm>
            <a:custGeom>
              <a:avLst/>
              <a:gdLst/>
              <a:ahLst/>
              <a:cxnLst>
                <a:cxn ang="0">
                  <a:pos x="wd2" y="hd2"/>
                </a:cxn>
                <a:cxn ang="5400000">
                  <a:pos x="wd2" y="hd2"/>
                </a:cxn>
                <a:cxn ang="10800000">
                  <a:pos x="wd2" y="hd2"/>
                </a:cxn>
                <a:cxn ang="16200000">
                  <a:pos x="wd2" y="hd2"/>
                </a:cxn>
              </a:cxnLst>
              <a:rect l="0" t="0" r="r" b="b"/>
              <a:pathLst>
                <a:path w="21600" h="21600" extrusionOk="0">
                  <a:moveTo>
                    <a:pt x="11088" y="0"/>
                  </a:moveTo>
                  <a:cubicBezTo>
                    <a:pt x="4967" y="0"/>
                    <a:pt x="0" y="5002"/>
                    <a:pt x="0" y="11065"/>
                  </a:cubicBezTo>
                  <a:cubicBezTo>
                    <a:pt x="0" y="16598"/>
                    <a:pt x="4967" y="21600"/>
                    <a:pt x="11088" y="21600"/>
                  </a:cubicBezTo>
                  <a:cubicBezTo>
                    <a:pt x="16633" y="21600"/>
                    <a:pt x="21600" y="16598"/>
                    <a:pt x="21600" y="11065"/>
                  </a:cubicBezTo>
                  <a:cubicBezTo>
                    <a:pt x="21600" y="5002"/>
                    <a:pt x="16633" y="0"/>
                    <a:pt x="11088"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4" name="Google Shape;1409;p35"/>
            <p:cNvSpPr/>
            <p:nvPr/>
          </p:nvSpPr>
          <p:spPr>
            <a:xfrm>
              <a:off x="584761" y="166184"/>
              <a:ext cx="91117" cy="91117"/>
            </a:xfrm>
            <a:custGeom>
              <a:avLst/>
              <a:gdLst/>
              <a:ahLst/>
              <a:cxnLst>
                <a:cxn ang="0">
                  <a:pos x="wd2" y="hd2"/>
                </a:cxn>
                <a:cxn ang="5400000">
                  <a:pos x="wd2" y="hd2"/>
                </a:cxn>
                <a:cxn ang="10800000">
                  <a:pos x="wd2" y="hd2"/>
                </a:cxn>
                <a:cxn ang="16200000">
                  <a:pos x="wd2" y="hd2"/>
                </a:cxn>
              </a:cxnLst>
              <a:rect l="0" t="0" r="r" b="b"/>
              <a:pathLst>
                <a:path w="21600" h="21600" extrusionOk="0">
                  <a:moveTo>
                    <a:pt x="11088" y="0"/>
                  </a:moveTo>
                  <a:cubicBezTo>
                    <a:pt x="4967" y="0"/>
                    <a:pt x="0" y="4967"/>
                    <a:pt x="0" y="10512"/>
                  </a:cubicBezTo>
                  <a:cubicBezTo>
                    <a:pt x="0" y="16633"/>
                    <a:pt x="4967" y="21600"/>
                    <a:pt x="11088" y="21600"/>
                  </a:cubicBezTo>
                  <a:cubicBezTo>
                    <a:pt x="16633" y="21600"/>
                    <a:pt x="21600" y="16633"/>
                    <a:pt x="21600" y="10512"/>
                  </a:cubicBezTo>
                  <a:cubicBezTo>
                    <a:pt x="21600" y="4967"/>
                    <a:pt x="16633" y="0"/>
                    <a:pt x="11088"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5" name="Google Shape;1410;p35"/>
            <p:cNvSpPr/>
            <p:nvPr/>
          </p:nvSpPr>
          <p:spPr>
            <a:xfrm>
              <a:off x="584761" y="362657"/>
              <a:ext cx="91117" cy="91116"/>
            </a:xfrm>
            <a:custGeom>
              <a:avLst/>
              <a:gdLst/>
              <a:ahLst/>
              <a:cxnLst>
                <a:cxn ang="0">
                  <a:pos x="wd2" y="hd2"/>
                </a:cxn>
                <a:cxn ang="5400000">
                  <a:pos x="wd2" y="hd2"/>
                </a:cxn>
                <a:cxn ang="10800000">
                  <a:pos x="wd2" y="hd2"/>
                </a:cxn>
                <a:cxn ang="16200000">
                  <a:pos x="wd2" y="hd2"/>
                </a:cxn>
              </a:cxnLst>
              <a:rect l="0" t="0" r="r" b="b"/>
              <a:pathLst>
                <a:path w="21600" h="21600" extrusionOk="0">
                  <a:moveTo>
                    <a:pt x="11088" y="0"/>
                  </a:moveTo>
                  <a:cubicBezTo>
                    <a:pt x="4967" y="0"/>
                    <a:pt x="0" y="4967"/>
                    <a:pt x="0" y="11088"/>
                  </a:cubicBezTo>
                  <a:cubicBezTo>
                    <a:pt x="0" y="16633"/>
                    <a:pt x="4967" y="21600"/>
                    <a:pt x="11088" y="21600"/>
                  </a:cubicBezTo>
                  <a:cubicBezTo>
                    <a:pt x="16633" y="21600"/>
                    <a:pt x="21600" y="16633"/>
                    <a:pt x="21600" y="11088"/>
                  </a:cubicBezTo>
                  <a:cubicBezTo>
                    <a:pt x="21600" y="4967"/>
                    <a:pt x="16633" y="0"/>
                    <a:pt x="11088"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6" name="Google Shape;1411;p35"/>
            <p:cNvSpPr/>
            <p:nvPr/>
          </p:nvSpPr>
          <p:spPr>
            <a:xfrm>
              <a:off x="584761" y="542664"/>
              <a:ext cx="91117" cy="91306"/>
            </a:xfrm>
            <a:custGeom>
              <a:avLst/>
              <a:gdLst/>
              <a:ahLst/>
              <a:cxnLst>
                <a:cxn ang="0">
                  <a:pos x="wd2" y="hd2"/>
                </a:cxn>
                <a:cxn ang="5400000">
                  <a:pos x="wd2" y="hd2"/>
                </a:cxn>
                <a:cxn ang="10800000">
                  <a:pos x="wd2" y="hd2"/>
                </a:cxn>
                <a:cxn ang="16200000">
                  <a:pos x="wd2" y="hd2"/>
                </a:cxn>
              </a:cxnLst>
              <a:rect l="0" t="0" r="r" b="b"/>
              <a:pathLst>
                <a:path w="21600" h="21600" extrusionOk="0">
                  <a:moveTo>
                    <a:pt x="11088" y="0"/>
                  </a:moveTo>
                  <a:cubicBezTo>
                    <a:pt x="4967" y="0"/>
                    <a:pt x="0" y="5002"/>
                    <a:pt x="0" y="10535"/>
                  </a:cubicBezTo>
                  <a:cubicBezTo>
                    <a:pt x="0" y="16598"/>
                    <a:pt x="4967" y="21600"/>
                    <a:pt x="11088" y="21600"/>
                  </a:cubicBezTo>
                  <a:cubicBezTo>
                    <a:pt x="16633" y="21600"/>
                    <a:pt x="21600" y="16598"/>
                    <a:pt x="21600" y="10535"/>
                  </a:cubicBezTo>
                  <a:cubicBezTo>
                    <a:pt x="21600" y="5002"/>
                    <a:pt x="16633" y="0"/>
                    <a:pt x="11088" y="0"/>
                  </a:cubicBez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grpSp>
      <p:grpSp>
        <p:nvGrpSpPr>
          <p:cNvPr id="125" name="Google Shape;1412;p35"/>
          <p:cNvGrpSpPr/>
          <p:nvPr/>
        </p:nvGrpSpPr>
        <p:grpSpPr>
          <a:xfrm>
            <a:off x="24" y="9512"/>
            <a:ext cx="914677" cy="1059952"/>
            <a:chOff x="24" y="0"/>
            <a:chExt cx="914675" cy="1059950"/>
          </a:xfrm>
        </p:grpSpPr>
        <p:sp>
          <p:nvSpPr>
            <p:cNvPr id="108" name="Google Shape;1413;p35"/>
            <p:cNvSpPr/>
            <p:nvPr/>
          </p:nvSpPr>
          <p:spPr>
            <a:xfrm>
              <a:off x="272424" y="158624"/>
              <a:ext cx="31726" cy="74272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065"/>
                  </a:lnTo>
                  <a:lnTo>
                    <a:pt x="21600" y="535"/>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09" name="Google Shape;1414;p35"/>
            <p:cNvSpPr/>
            <p:nvPr/>
          </p:nvSpPr>
          <p:spPr>
            <a:xfrm>
              <a:off x="327824" y="190350"/>
              <a:ext cx="31727" cy="6792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015"/>
                  </a:lnTo>
                  <a:lnTo>
                    <a:pt x="21600" y="585"/>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0" name="Google Shape;1415;p35"/>
            <p:cNvSpPr/>
            <p:nvPr/>
          </p:nvSpPr>
          <p:spPr>
            <a:xfrm>
              <a:off x="830100" y="481124"/>
              <a:ext cx="31726" cy="9770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17532"/>
                  </a:lnTo>
                  <a:lnTo>
                    <a:pt x="21600" y="4068"/>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1" name="Google Shape;1416;p35"/>
            <p:cNvSpPr/>
            <p:nvPr/>
          </p:nvSpPr>
          <p:spPr>
            <a:xfrm>
              <a:off x="383449" y="222049"/>
              <a:ext cx="31726" cy="61332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0944"/>
                  </a:lnTo>
                  <a:lnTo>
                    <a:pt x="21600" y="648"/>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2" name="Google Shape;1417;p35"/>
            <p:cNvSpPr/>
            <p:nvPr/>
          </p:nvSpPr>
          <p:spPr>
            <a:xfrm>
              <a:off x="216799" y="126899"/>
              <a:ext cx="31726" cy="80617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107"/>
                  </a:lnTo>
                  <a:lnTo>
                    <a:pt x="21600" y="425"/>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3" name="Google Shape;1418;p35"/>
            <p:cNvSpPr/>
            <p:nvPr/>
          </p:nvSpPr>
          <p:spPr>
            <a:xfrm>
              <a:off x="24" y="-1"/>
              <a:ext cx="23901" cy="105995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277"/>
                  </a:lnTo>
                  <a:lnTo>
                    <a:pt x="21600" y="324"/>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4" name="Google Shape;1419;p35"/>
            <p:cNvSpPr/>
            <p:nvPr/>
          </p:nvSpPr>
          <p:spPr>
            <a:xfrm>
              <a:off x="161374" y="92425"/>
              <a:ext cx="31726" cy="8723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144"/>
                  </a:lnTo>
                  <a:lnTo>
                    <a:pt x="21600" y="461"/>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5" name="Google Shape;1420;p35"/>
            <p:cNvSpPr/>
            <p:nvPr/>
          </p:nvSpPr>
          <p:spPr>
            <a:xfrm>
              <a:off x="50349" y="28975"/>
              <a:ext cx="28976" cy="100202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199"/>
                  </a:lnTo>
                  <a:lnTo>
                    <a:pt x="21600" y="401"/>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6" name="Google Shape;1421;p35"/>
            <p:cNvSpPr/>
            <p:nvPr/>
          </p:nvSpPr>
          <p:spPr>
            <a:xfrm>
              <a:off x="105774" y="60700"/>
              <a:ext cx="31726" cy="93582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1175"/>
                  </a:lnTo>
                  <a:lnTo>
                    <a:pt x="21600" y="429"/>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7" name="Google Shape;1422;p35"/>
            <p:cNvSpPr/>
            <p:nvPr/>
          </p:nvSpPr>
          <p:spPr>
            <a:xfrm>
              <a:off x="888250" y="512849"/>
              <a:ext cx="26451" cy="342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10004"/>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8" name="Google Shape;1423;p35"/>
            <p:cNvSpPr/>
            <p:nvPr/>
          </p:nvSpPr>
          <p:spPr>
            <a:xfrm>
              <a:off x="497024" y="288050"/>
              <a:ext cx="29176" cy="4838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0769"/>
                  </a:lnTo>
                  <a:lnTo>
                    <a:pt x="21600" y="708"/>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19" name="Google Shape;1424;p35"/>
            <p:cNvSpPr/>
            <p:nvPr/>
          </p:nvSpPr>
          <p:spPr>
            <a:xfrm>
              <a:off x="608049" y="351500"/>
              <a:ext cx="31726" cy="3569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0475"/>
                  </a:lnTo>
                  <a:lnTo>
                    <a:pt x="21600" y="1125"/>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20" name="Google Shape;1425;p35"/>
            <p:cNvSpPr/>
            <p:nvPr/>
          </p:nvSpPr>
          <p:spPr>
            <a:xfrm>
              <a:off x="438850" y="253775"/>
              <a:ext cx="31726" cy="5498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0868"/>
                  </a:lnTo>
                  <a:lnTo>
                    <a:pt x="21600" y="723"/>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21" name="Google Shape;1426;p35"/>
            <p:cNvSpPr/>
            <p:nvPr/>
          </p:nvSpPr>
          <p:spPr>
            <a:xfrm>
              <a:off x="552624" y="319775"/>
              <a:ext cx="31726" cy="42042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0644"/>
                  </a:lnTo>
                  <a:lnTo>
                    <a:pt x="21600" y="956"/>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22" name="Google Shape;1427;p35"/>
            <p:cNvSpPr/>
            <p:nvPr/>
          </p:nvSpPr>
          <p:spPr>
            <a:xfrm>
              <a:off x="774700" y="449400"/>
              <a:ext cx="31726" cy="16115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19134"/>
                  </a:lnTo>
                  <a:lnTo>
                    <a:pt x="21600" y="2128"/>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23" name="Google Shape;1428;p35"/>
            <p:cNvSpPr/>
            <p:nvPr/>
          </p:nvSpPr>
          <p:spPr>
            <a:xfrm>
              <a:off x="719075" y="414925"/>
              <a:ext cx="31726" cy="22735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19852"/>
                  </a:lnTo>
                  <a:lnTo>
                    <a:pt x="21600" y="1770"/>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sp>
          <p:nvSpPr>
            <p:cNvPr id="124" name="Google Shape;1429;p35"/>
            <p:cNvSpPr/>
            <p:nvPr/>
          </p:nvSpPr>
          <p:spPr>
            <a:xfrm>
              <a:off x="663674" y="383225"/>
              <a:ext cx="31701" cy="2907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21600" y="20233"/>
                  </a:lnTo>
                  <a:lnTo>
                    <a:pt x="21600" y="1382"/>
                  </a:lnTo>
                  <a:lnTo>
                    <a:pt x="0" y="0"/>
                  </a:lnTo>
                  <a:close/>
                </a:path>
              </a:pathLst>
            </a:custGeom>
            <a:solidFill>
              <a:srgbClr val="E7E6E6"/>
            </a:solidFill>
            <a:ln w="12700" cap="flat">
              <a:noFill/>
              <a:miter lim="400000"/>
            </a:ln>
            <a:effectLst/>
          </p:spPr>
          <p:txBody>
            <a:bodyPr wrap="square" lIns="45719" tIns="45719" rIns="45719" bIns="45719" numCol="1" anchor="ctr">
              <a:noAutofit/>
            </a:bodyPr>
            <a:lstStyle/>
            <a:p>
              <a:endParaRPr/>
            </a:p>
          </p:txBody>
        </p:sp>
      </p:grpSp>
      <p:sp>
        <p:nvSpPr>
          <p:cNvPr id="1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and body 1">
    <p:spTree>
      <p:nvGrpSpPr>
        <p:cNvPr id="1" name=""/>
        <p:cNvGrpSpPr/>
        <p:nvPr/>
      </p:nvGrpSpPr>
      <p:grpSpPr>
        <a:xfrm>
          <a:off x="0" y="0"/>
          <a:ext cx="0" cy="0"/>
          <a:chOff x="0" y="0"/>
          <a:chExt cx="0" cy="0"/>
        </a:xfrm>
      </p:grpSpPr>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mart Art">
    <p:spTree>
      <p:nvGrpSpPr>
        <p:cNvPr id="1" name=""/>
        <p:cNvGrpSpPr/>
        <p:nvPr/>
      </p:nvGrpSpPr>
      <p:grpSpPr>
        <a:xfrm>
          <a:off x="0" y="0"/>
          <a:ext cx="0" cy="0"/>
          <a:chOff x="0" y="0"/>
          <a:chExt cx="0" cy="0"/>
        </a:xfrm>
      </p:grpSpPr>
      <p:grpSp>
        <p:nvGrpSpPr>
          <p:cNvPr id="142" name="Group 5"/>
          <p:cNvGrpSpPr/>
          <p:nvPr/>
        </p:nvGrpSpPr>
        <p:grpSpPr>
          <a:xfrm>
            <a:off x="-1" y="0"/>
            <a:ext cx="2590801" cy="1027905"/>
            <a:chOff x="0" y="0"/>
            <a:chExt cx="2590800" cy="1027904"/>
          </a:xfrm>
        </p:grpSpPr>
        <p:sp>
          <p:nvSpPr>
            <p:cNvPr id="140" name="Straight Connector 9"/>
            <p:cNvSpPr/>
            <p:nvPr/>
          </p:nvSpPr>
          <p:spPr>
            <a:xfrm flipV="1">
              <a:off x="0" y="0"/>
              <a:ext cx="2590800" cy="762000"/>
            </a:xfrm>
            <a:prstGeom prst="line">
              <a:avLst/>
            </a:prstGeom>
            <a:noFill/>
            <a:ln w="6350" cap="flat">
              <a:solidFill>
                <a:srgbClr val="000000"/>
              </a:solidFill>
              <a:prstDash val="solid"/>
              <a:miter lim="800000"/>
            </a:ln>
            <a:effectLst/>
          </p:spPr>
          <p:txBody>
            <a:bodyPr wrap="square" lIns="45719" tIns="45719" rIns="45719" bIns="45719" numCol="1" anchor="t">
              <a:noAutofit/>
            </a:bodyPr>
            <a:lstStyle/>
            <a:p>
              <a:endParaRPr/>
            </a:p>
          </p:txBody>
        </p:sp>
        <p:sp>
          <p:nvSpPr>
            <p:cNvPr id="141" name="Straight Connector 11"/>
            <p:cNvSpPr/>
            <p:nvPr/>
          </p:nvSpPr>
          <p:spPr>
            <a:xfrm flipH="1">
              <a:off x="-1" y="0"/>
              <a:ext cx="704852" cy="1027905"/>
            </a:xfrm>
            <a:prstGeom prst="line">
              <a:avLst/>
            </a:prstGeom>
            <a:noFill/>
            <a:ln w="6350" cap="flat">
              <a:solidFill>
                <a:srgbClr val="000000"/>
              </a:solidFill>
              <a:prstDash val="solid"/>
              <a:miter lim="800000"/>
            </a:ln>
            <a:effectLst/>
          </p:spPr>
          <p:txBody>
            <a:bodyPr wrap="square" lIns="45719" tIns="45719" rIns="45719" bIns="45719" numCol="1" anchor="t">
              <a:noAutofit/>
            </a:bodyPr>
            <a:lstStyle/>
            <a:p>
              <a:endParaRPr/>
            </a:p>
          </p:txBody>
        </p:sp>
      </p:grpSp>
      <p:sp>
        <p:nvSpPr>
          <p:cNvPr id="143" name="CLICK TO EDIT MASTER TITLE STYLE"/>
          <p:cNvSpPr txBox="1">
            <a:spLocks noGrp="1"/>
          </p:cNvSpPr>
          <p:nvPr>
            <p:ph type="title" hasCustomPrompt="1"/>
          </p:nvPr>
        </p:nvSpPr>
        <p:spPr>
          <a:xfrm>
            <a:off x="838200" y="365125"/>
            <a:ext cx="10515600" cy="1325563"/>
          </a:xfrm>
          <a:prstGeom prst="rect">
            <a:avLst/>
          </a:prstGeom>
        </p:spPr>
        <p:txBody>
          <a:bodyPr/>
          <a:lstStyle>
            <a:lvl1pPr algn="ctr">
              <a:defRPr sz="2800" spc="150"/>
            </a:lvl1pPr>
          </a:lstStyle>
          <a:p>
            <a:r>
              <a:t>CLICK TO EDIT MASTER TITLE STYLE</a:t>
            </a:r>
          </a:p>
        </p:txBody>
      </p:sp>
      <p:sp>
        <p:nvSpPr>
          <p:cNvPr id="144" name="Slide Number"/>
          <p:cNvSpPr txBox="1">
            <a:spLocks noGrp="1"/>
          </p:cNvSpPr>
          <p:nvPr>
            <p:ph type="sldNum" sz="quarter" idx="2"/>
          </p:nvPr>
        </p:nvSpPr>
        <p:spPr>
          <a:xfrm>
            <a:off x="11133797" y="6435955"/>
            <a:ext cx="220003" cy="205915"/>
          </a:xfrm>
          <a:prstGeom prst="rect">
            <a:avLst/>
          </a:prstGeom>
        </p:spPr>
        <p:txBody>
          <a:bodyPr/>
          <a:lstStyle>
            <a:lvl1pPr>
              <a:defRPr sz="900"/>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Section title and description">
    <p:spTree>
      <p:nvGrpSpPr>
        <p:cNvPr id="1" name=""/>
        <p:cNvGrpSpPr/>
        <p:nvPr/>
      </p:nvGrpSpPr>
      <p:grpSpPr>
        <a:xfrm>
          <a:off x="0" y="0"/>
          <a:ext cx="0" cy="0"/>
          <a:chOff x="0" y="0"/>
          <a:chExt cx="0" cy="0"/>
        </a:xfrm>
      </p:grpSpPr>
      <p:sp>
        <p:nvSpPr>
          <p:cNvPr id="1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1_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95925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Calibri"/>
              <a:ea typeface="Calibri"/>
              <a:cs typeface="Calibri"/>
              <a:sym typeface="Calibri"/>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Calibri"/>
              <a:ea typeface="Calibri"/>
              <a:cs typeface="Calibri"/>
              <a:sym typeface="Calibri"/>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4282623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09600" y="92074"/>
            <a:ext cx="10972800" cy="1508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7391365"/>
      </p:ext>
    </p:extLst>
  </p:cSld>
  <p:clrMap bg1="lt1" tx1="dk1" bg2="dk2" tx2="lt2" accent1="accent1" accent2="accent2" accent3="accent3" accent4="accent4" accent5="accent5" accent6="accent6" hlink="hlink" folHlink="folHlink"/>
  <p:sldLayoutIdLst>
    <p:sldLayoutId id="2147483663"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4.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2.jpg"/><Relationship Id="rId5" Type="http://schemas.openxmlformats.org/officeDocument/2006/relationships/image" Target="../media/image15.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png"/><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jpg"/><Relationship Id="rId5" Type="http://schemas.openxmlformats.org/officeDocument/2006/relationships/image" Target="../media/image21.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package" Target="../embeddings/Microsoft_Excel_Worksheet.xlsx"/><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package" Target="../embeddings/Microsoft_Excel_Worksheet1.xlsx"/><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package" Target="../embeddings/Microsoft_Excel_Worksheet2.xlsx"/><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package" Target="../embeddings/Microsoft_Excel_Worksheet3.xlsx"/><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package" Target="../embeddings/Microsoft_Excel_Worksheet4.xlsx"/><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package" Target="../embeddings/Microsoft_Excel_Worksheet5.xlsx"/><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package" Target="../embeddings/Microsoft_Excel_Worksheet6.xlsx"/><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png"/><Relationship Id="rId1" Type="http://schemas.openxmlformats.org/officeDocument/2006/relationships/slideLayout" Target="../slideLayouts/slideLayout15.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5.xml"/><Relationship Id="rId5" Type="http://schemas.openxmlformats.org/officeDocument/2006/relationships/image" Target="../media/image51.png"/><Relationship Id="rId4" Type="http://schemas.openxmlformats.org/officeDocument/2006/relationships/image" Target="../media/image50.png"/></Relationships>
</file>

<file path=ppt/slides/_rels/slide4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5.xml"/><Relationship Id="rId5" Type="http://schemas.openxmlformats.org/officeDocument/2006/relationships/image" Target="../media/image55.png"/><Relationship Id="rId4" Type="http://schemas.openxmlformats.org/officeDocument/2006/relationships/image" Target="../media/image54.png"/></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5.xml"/><Relationship Id="rId5" Type="http://schemas.openxmlformats.org/officeDocument/2006/relationships/image" Target="../media/image59.png"/><Relationship Id="rId4" Type="http://schemas.openxmlformats.org/officeDocument/2006/relationships/image" Target="../media/image58.png"/></Relationships>
</file>

<file path=ppt/slides/_rels/slide43.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chart" Target="../charts/chart9.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chart" Target="../charts/chart11.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package" Target="../embeddings/Microsoft_Excel_Worksheet7.xlsx"/><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package" Target="../embeddings/Microsoft_Excel_Worksheet8.xlsx"/><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10.xml"/><Relationship Id="rId6" Type="http://schemas.openxmlformats.org/officeDocument/2006/relationships/image" Target="../media/image66.png"/><Relationship Id="rId5" Type="http://schemas.openxmlformats.org/officeDocument/2006/relationships/image" Target="../media/image65.jpeg"/><Relationship Id="rId4" Type="http://schemas.openxmlformats.org/officeDocument/2006/relationships/image" Target="../media/image64.jpeg"/></Relationships>
</file>

<file path=ppt/slides/_rels/slide51.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1.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10.xml"/><Relationship Id="rId4" Type="http://schemas.openxmlformats.org/officeDocument/2006/relationships/image" Target="../media/image75.jpeg"/></Relationships>
</file>

<file path=ppt/slides/_rels/slide5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59.xml.rels><?xml version="1.0" encoding="UTF-8" standalone="yes"?>
<Relationships xmlns="http://schemas.openxmlformats.org/package/2006/relationships"><Relationship Id="rId8" Type="http://schemas.openxmlformats.org/officeDocument/2006/relationships/image" Target="../media/image79.png"/><Relationship Id="rId3" Type="http://schemas.microsoft.com/office/2007/relationships/media" Target="../media/media3.mp4"/><Relationship Id="rId7"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video" Target="../media/media5.mp4"/><Relationship Id="rId5" Type="http://schemas.microsoft.com/office/2007/relationships/media" Target="../media/media5.mp4"/><Relationship Id="rId10" Type="http://schemas.openxmlformats.org/officeDocument/2006/relationships/image" Target="../media/image80.png"/><Relationship Id="rId4" Type="http://schemas.openxmlformats.org/officeDocument/2006/relationships/video" Target="../media/media3.mp4"/><Relationship Id="rId9" Type="http://schemas.openxmlformats.org/officeDocument/2006/relationships/image" Target="../media/image21.png"/></Relationships>
</file>

<file path=ppt/slides/_rels/slide60.xml.rels><?xml version="1.0" encoding="UTF-8" standalone="yes"?>
<Relationships xmlns="http://schemas.openxmlformats.org/package/2006/relationships"><Relationship Id="rId8" Type="http://schemas.openxmlformats.org/officeDocument/2006/relationships/image" Target="../media/image81.png"/><Relationship Id="rId3" Type="http://schemas.microsoft.com/office/2007/relationships/media" Target="../media/media7.mp4"/><Relationship Id="rId7"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video" Target="../media/media8.mp4"/><Relationship Id="rId5" Type="http://schemas.microsoft.com/office/2007/relationships/media" Target="../media/media8.mp4"/><Relationship Id="rId10" Type="http://schemas.openxmlformats.org/officeDocument/2006/relationships/image" Target="../media/image83.png"/><Relationship Id="rId4" Type="http://schemas.openxmlformats.org/officeDocument/2006/relationships/video" Target="../media/media7.mp4"/><Relationship Id="rId9" Type="http://schemas.openxmlformats.org/officeDocument/2006/relationships/image" Target="../media/image82.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82.png"/></Relationships>
</file>

<file path=ppt/slides/_rels/slide62.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1.xml"/><Relationship Id="rId4" Type="http://schemas.openxmlformats.org/officeDocument/2006/relationships/image" Target="../media/image87.jpeg"/></Relationships>
</file>

<file path=ppt/slides/_rels/slide6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www.youtube.com/watch?v=9ZuZe1Id6Bs" TargetMode="External"/><Relationship Id="rId1" Type="http://schemas.openxmlformats.org/officeDocument/2006/relationships/slideLayout" Target="../slideLayouts/slideLayout15.xml"/><Relationship Id="rId4" Type="http://schemas.openxmlformats.org/officeDocument/2006/relationships/image" Target="../media/image92.png"/></Relationships>
</file>

<file path=ppt/slides/_rels/slide6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3.png"/><Relationship Id="rId1" Type="http://schemas.openxmlformats.org/officeDocument/2006/relationships/slideLayout" Target="../slideLayouts/slideLayout15.xml"/><Relationship Id="rId4" Type="http://schemas.openxmlformats.org/officeDocument/2006/relationships/image" Target="../media/image9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484481C-B00A-CCE2-566C-B94CC222F197}"/>
              </a:ext>
            </a:extLst>
          </p:cNvPr>
          <p:cNvSpPr/>
          <p:nvPr/>
        </p:nvSpPr>
        <p:spPr>
          <a:xfrm>
            <a:off x="0" y="3429000"/>
            <a:ext cx="12192000" cy="3186313"/>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C97F589-C41C-9553-1719-0D5A2BED2593}"/>
              </a:ext>
            </a:extLst>
          </p:cNvPr>
          <p:cNvPicPr>
            <a:picLocks noChangeAspect="1"/>
          </p:cNvPicPr>
          <p:nvPr/>
        </p:nvPicPr>
        <p:blipFill>
          <a:blip r:embed="rId2"/>
          <a:stretch>
            <a:fillRect/>
          </a:stretch>
        </p:blipFill>
        <p:spPr>
          <a:xfrm>
            <a:off x="492992" y="2009163"/>
            <a:ext cx="2866896" cy="1205400"/>
          </a:xfrm>
          <a:prstGeom prst="rect">
            <a:avLst/>
          </a:prstGeom>
        </p:spPr>
      </p:pic>
      <p:pic>
        <p:nvPicPr>
          <p:cNvPr id="7" name="Picture 6">
            <a:extLst>
              <a:ext uri="{FF2B5EF4-FFF2-40B4-BE49-F238E27FC236}">
                <a16:creationId xmlns:a16="http://schemas.microsoft.com/office/drawing/2014/main" id="{D1CF1096-0972-CBF4-9B9A-C779BE223698}"/>
              </a:ext>
            </a:extLst>
          </p:cNvPr>
          <p:cNvPicPr>
            <a:picLocks noChangeAspect="1"/>
          </p:cNvPicPr>
          <p:nvPr/>
        </p:nvPicPr>
        <p:blipFill>
          <a:blip r:embed="rId3"/>
          <a:stretch>
            <a:fillRect/>
          </a:stretch>
        </p:blipFill>
        <p:spPr>
          <a:xfrm>
            <a:off x="492992" y="388265"/>
            <a:ext cx="2866896" cy="1516983"/>
          </a:xfrm>
          <a:prstGeom prst="rect">
            <a:avLst/>
          </a:prstGeom>
        </p:spPr>
      </p:pic>
      <p:sp>
        <p:nvSpPr>
          <p:cNvPr id="8" name="TextBox 7">
            <a:extLst>
              <a:ext uri="{FF2B5EF4-FFF2-40B4-BE49-F238E27FC236}">
                <a16:creationId xmlns:a16="http://schemas.microsoft.com/office/drawing/2014/main" id="{49EA48B2-699D-03B1-61B1-B259CD918CCE}"/>
              </a:ext>
            </a:extLst>
          </p:cNvPr>
          <p:cNvSpPr txBox="1"/>
          <p:nvPr/>
        </p:nvSpPr>
        <p:spPr>
          <a:xfrm>
            <a:off x="492992" y="3744883"/>
            <a:ext cx="5328694" cy="2554545"/>
          </a:xfrm>
          <a:prstGeom prst="rect">
            <a:avLst/>
          </a:prstGeom>
          <a:noFill/>
        </p:spPr>
        <p:txBody>
          <a:bodyPr wrap="square" rtlCol="0">
            <a:spAutoFit/>
          </a:bodyPr>
          <a:lstStyle/>
          <a:p>
            <a:r>
              <a:rPr lang="en-US" sz="8000" b="1" dirty="0" err="1">
                <a:solidFill>
                  <a:schemeClr val="bg1"/>
                </a:solidFill>
                <a:effectLst>
                  <a:outerShdw blurRad="38100" dist="38100" dir="2700000" algn="tl">
                    <a:srgbClr val="000000">
                      <a:alpha val="43137"/>
                    </a:srgbClr>
                  </a:outerShdw>
                </a:effectLst>
                <a:latin typeface="Playfair Display" panose="00000500000000000000" pitchFamily="50" charset="0"/>
              </a:rPr>
              <a:t>ALfA</a:t>
            </a:r>
            <a:r>
              <a:rPr lang="en-US" sz="8000" b="1" dirty="0">
                <a:solidFill>
                  <a:schemeClr val="bg1"/>
                </a:solidFill>
                <a:effectLst>
                  <a:outerShdw blurRad="38100" dist="38100" dir="2700000" algn="tl">
                    <a:srgbClr val="000000">
                      <a:alpha val="43137"/>
                    </a:srgbClr>
                  </a:outerShdw>
                </a:effectLst>
                <a:latin typeface="Playfair Display" panose="00000500000000000000" pitchFamily="50" charset="0"/>
              </a:rPr>
              <a:t> FLN SUCCESS </a:t>
            </a:r>
          </a:p>
        </p:txBody>
      </p:sp>
      <p:pic>
        <p:nvPicPr>
          <p:cNvPr id="1026" name="Picture 2" descr="Directorate of 𝗦chool 𝗘ducation, 𝗟𝗮𝗱𝗮𝗸𝗵 (@dse_ladakh) / X">
            <a:extLst>
              <a:ext uri="{FF2B5EF4-FFF2-40B4-BE49-F238E27FC236}">
                <a16:creationId xmlns:a16="http://schemas.microsoft.com/office/drawing/2014/main" id="{18CCE593-239D-0E08-154C-83DE851987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7846"/>
          <a:stretch/>
        </p:blipFill>
        <p:spPr bwMode="auto">
          <a:xfrm>
            <a:off x="3560586" y="1011060"/>
            <a:ext cx="2429836" cy="199620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86CF115-E8E2-808E-FC92-64CB80E5E88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contrast="-20000"/>
                    </a14:imgEffect>
                  </a14:imgLayer>
                </a14:imgProps>
              </a:ext>
            </a:extLst>
          </a:blip>
          <a:srcRect t="9451"/>
          <a:stretch/>
        </p:blipFill>
        <p:spPr>
          <a:xfrm>
            <a:off x="6426864" y="1515325"/>
            <a:ext cx="5328694" cy="4825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Picture 15">
            <a:extLst>
              <a:ext uri="{FF2B5EF4-FFF2-40B4-BE49-F238E27FC236}">
                <a16:creationId xmlns:a16="http://schemas.microsoft.com/office/drawing/2014/main" id="{CDC4A197-C43A-B44A-A079-BACE7811F325}"/>
              </a:ext>
            </a:extLst>
          </p:cNvPr>
          <p:cNvPicPr>
            <a:picLocks noChangeAspect="1"/>
          </p:cNvPicPr>
          <p:nvPr/>
        </p:nvPicPr>
        <p:blipFill>
          <a:blip r:embed="rId7"/>
          <a:stretch>
            <a:fillRect/>
          </a:stretch>
        </p:blipFill>
        <p:spPr>
          <a:xfrm>
            <a:off x="6578174" y="404037"/>
            <a:ext cx="3777011" cy="1004070"/>
          </a:xfrm>
          <a:prstGeom prst="rect">
            <a:avLst/>
          </a:prstGeom>
        </p:spPr>
      </p:pic>
    </p:spTree>
    <p:extLst>
      <p:ext uri="{BB962C8B-B14F-4D97-AF65-F5344CB8AC3E}">
        <p14:creationId xmlns:p14="http://schemas.microsoft.com/office/powerpoint/2010/main" val="763863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2" name="Group 32"/>
          <p:cNvGrpSpPr/>
          <p:nvPr/>
        </p:nvGrpSpPr>
        <p:grpSpPr>
          <a:xfrm>
            <a:off x="10567397" y="186537"/>
            <a:ext cx="1335415" cy="815646"/>
            <a:chOff x="0" y="0"/>
            <a:chExt cx="1335413" cy="815644"/>
          </a:xfrm>
        </p:grpSpPr>
        <p:sp>
          <p:nvSpPr>
            <p:cNvPr id="168" name="Oval 34"/>
            <p:cNvSpPr/>
            <p:nvPr/>
          </p:nvSpPr>
          <p:spPr>
            <a:xfrm>
              <a:off x="0" y="-1"/>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69" name="Oval 35"/>
            <p:cNvSpPr/>
            <p:nvPr/>
          </p:nvSpPr>
          <p:spPr>
            <a:xfrm>
              <a:off x="239827" y="-1"/>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0" name="Oval 37"/>
            <p:cNvSpPr/>
            <p:nvPr/>
          </p:nvSpPr>
          <p:spPr>
            <a:xfrm>
              <a:off x="479655" y="-1"/>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1" name="Oval 38"/>
            <p:cNvSpPr/>
            <p:nvPr/>
          </p:nvSpPr>
          <p:spPr>
            <a:xfrm>
              <a:off x="719482" y="-1"/>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2" name="Oval 39"/>
            <p:cNvSpPr/>
            <p:nvPr/>
          </p:nvSpPr>
          <p:spPr>
            <a:xfrm>
              <a:off x="959310" y="-1"/>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3" name="Oval 40"/>
            <p:cNvSpPr/>
            <p:nvPr/>
          </p:nvSpPr>
          <p:spPr>
            <a:xfrm>
              <a:off x="1199137" y="-1"/>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4" name="Oval 41"/>
            <p:cNvSpPr/>
            <p:nvPr/>
          </p:nvSpPr>
          <p:spPr>
            <a:xfrm>
              <a:off x="0" y="226456"/>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5" name="Oval 42"/>
            <p:cNvSpPr/>
            <p:nvPr/>
          </p:nvSpPr>
          <p:spPr>
            <a:xfrm>
              <a:off x="239827" y="226456"/>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6" name="Oval 43"/>
            <p:cNvSpPr/>
            <p:nvPr/>
          </p:nvSpPr>
          <p:spPr>
            <a:xfrm>
              <a:off x="479655" y="226456"/>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7" name="Oval 44"/>
            <p:cNvSpPr/>
            <p:nvPr/>
          </p:nvSpPr>
          <p:spPr>
            <a:xfrm>
              <a:off x="719482" y="226456"/>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8" name="Oval 45"/>
            <p:cNvSpPr/>
            <p:nvPr/>
          </p:nvSpPr>
          <p:spPr>
            <a:xfrm>
              <a:off x="959310" y="226456"/>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79" name="Oval 46"/>
            <p:cNvSpPr/>
            <p:nvPr/>
          </p:nvSpPr>
          <p:spPr>
            <a:xfrm>
              <a:off x="1199137" y="226456"/>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0" name="Oval 47"/>
            <p:cNvSpPr/>
            <p:nvPr/>
          </p:nvSpPr>
          <p:spPr>
            <a:xfrm>
              <a:off x="0" y="452912"/>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1" name="Oval 48"/>
            <p:cNvSpPr/>
            <p:nvPr/>
          </p:nvSpPr>
          <p:spPr>
            <a:xfrm>
              <a:off x="239827" y="452912"/>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2" name="Oval 49"/>
            <p:cNvSpPr/>
            <p:nvPr/>
          </p:nvSpPr>
          <p:spPr>
            <a:xfrm>
              <a:off x="479655" y="452912"/>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3" name="Oval 50"/>
            <p:cNvSpPr/>
            <p:nvPr/>
          </p:nvSpPr>
          <p:spPr>
            <a:xfrm>
              <a:off x="719482" y="452912"/>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4" name="Oval 51"/>
            <p:cNvSpPr/>
            <p:nvPr/>
          </p:nvSpPr>
          <p:spPr>
            <a:xfrm>
              <a:off x="959310" y="452912"/>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5" name="Oval 52"/>
            <p:cNvSpPr/>
            <p:nvPr/>
          </p:nvSpPr>
          <p:spPr>
            <a:xfrm>
              <a:off x="1199137" y="452912"/>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6" name="Oval 53"/>
            <p:cNvSpPr/>
            <p:nvPr/>
          </p:nvSpPr>
          <p:spPr>
            <a:xfrm>
              <a:off x="0" y="679368"/>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7" name="Oval 54"/>
            <p:cNvSpPr/>
            <p:nvPr/>
          </p:nvSpPr>
          <p:spPr>
            <a:xfrm>
              <a:off x="239827" y="679368"/>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8" name="Oval 55"/>
            <p:cNvSpPr/>
            <p:nvPr/>
          </p:nvSpPr>
          <p:spPr>
            <a:xfrm>
              <a:off x="479655" y="679368"/>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89" name="Oval 56"/>
            <p:cNvSpPr/>
            <p:nvPr/>
          </p:nvSpPr>
          <p:spPr>
            <a:xfrm>
              <a:off x="719482" y="679368"/>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90" name="Oval 57"/>
            <p:cNvSpPr/>
            <p:nvPr/>
          </p:nvSpPr>
          <p:spPr>
            <a:xfrm>
              <a:off x="959310" y="679368"/>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91" name="Oval 58"/>
            <p:cNvSpPr/>
            <p:nvPr/>
          </p:nvSpPr>
          <p:spPr>
            <a:xfrm>
              <a:off x="1199137" y="679368"/>
              <a:ext cx="136277" cy="136277"/>
            </a:xfrm>
            <a:prstGeom prst="ellipse">
              <a:avLst/>
            </a:prstGeom>
            <a:solidFill>
              <a:srgbClr val="000000">
                <a:alpha val="11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grpSp>
      <p:sp>
        <p:nvSpPr>
          <p:cNvPr id="193" name="Rectangle"/>
          <p:cNvSpPr/>
          <p:nvPr/>
        </p:nvSpPr>
        <p:spPr>
          <a:xfrm>
            <a:off x="30476" y="-1"/>
            <a:ext cx="12161524" cy="1797485"/>
          </a:xfrm>
          <a:prstGeom prst="rect">
            <a:avLst/>
          </a:prstGeom>
          <a:solidFill>
            <a:srgbClr val="002060"/>
          </a:solidFill>
          <a:ln w="38100" cap="flat">
            <a:solidFill>
              <a:srgbClr val="002060"/>
            </a:solidFill>
            <a:prstDash val="solid"/>
            <a:miter lim="800000"/>
          </a:ln>
          <a:effectLst/>
        </p:spPr>
        <p:txBody>
          <a:bodyPr wrap="square" lIns="45719" tIns="45719" rIns="45719" bIns="45719" numCol="1" anchor="ctr">
            <a:noAutofit/>
          </a:bodyPr>
          <a:lstStyle/>
          <a:p>
            <a:pPr algn="ctr">
              <a:defRPr sz="4500" b="1">
                <a:solidFill>
                  <a:srgbClr val="FFFFFF"/>
                </a:solidFill>
                <a:latin typeface="Times New Roman"/>
                <a:ea typeface="Times New Roman"/>
                <a:cs typeface="Times New Roman"/>
                <a:sym typeface="Times New Roman"/>
              </a:defRPr>
            </a:pPr>
            <a:endParaRPr/>
          </a:p>
        </p:txBody>
      </p:sp>
      <p:sp>
        <p:nvSpPr>
          <p:cNvPr id="194" name="A PARTNERSHIP"/>
          <p:cNvSpPr txBox="1"/>
          <p:nvPr/>
        </p:nvSpPr>
        <p:spPr>
          <a:xfrm>
            <a:off x="160016" y="81078"/>
            <a:ext cx="12031984" cy="156965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lgn="ctr">
              <a:defRPr sz="4800" b="1">
                <a:solidFill>
                  <a:srgbClr val="FFFFFF"/>
                </a:solidFill>
                <a:latin typeface="Times New Roman"/>
                <a:ea typeface="Times New Roman"/>
                <a:cs typeface="Times New Roman"/>
                <a:sym typeface="Times New Roman"/>
              </a:defRPr>
            </a:lvl1pPr>
          </a:lstStyle>
          <a:p>
            <a:r>
              <a:rPr lang="en-US" dirty="0" err="1"/>
              <a:t>ALfA</a:t>
            </a:r>
            <a:r>
              <a:rPr lang="en-US" dirty="0"/>
              <a:t>: Accelerating Learning for All</a:t>
            </a:r>
          </a:p>
          <a:p>
            <a:r>
              <a:rPr lang="en-US" dirty="0"/>
              <a:t>Fast &amp; Holistic FLN</a:t>
            </a:r>
            <a:endParaRPr dirty="0"/>
          </a:p>
        </p:txBody>
      </p:sp>
      <p:pic>
        <p:nvPicPr>
          <p:cNvPr id="2" name="Picture 5" descr="Picture 5">
            <a:extLst>
              <a:ext uri="{FF2B5EF4-FFF2-40B4-BE49-F238E27FC236}">
                <a16:creationId xmlns:a16="http://schemas.microsoft.com/office/drawing/2014/main" id="{9B4552EA-61F4-C114-0F4D-0F4306BB6896}"/>
              </a:ext>
            </a:extLst>
          </p:cNvPr>
          <p:cNvPicPr>
            <a:picLocks noChangeAspect="1"/>
          </p:cNvPicPr>
          <p:nvPr/>
        </p:nvPicPr>
        <p:blipFill>
          <a:blip r:embed="rId2"/>
          <a:stretch>
            <a:fillRect/>
          </a:stretch>
        </p:blipFill>
        <p:spPr>
          <a:xfrm>
            <a:off x="282738" y="1797484"/>
            <a:ext cx="6606654" cy="4954991"/>
          </a:xfrm>
          <a:prstGeom prst="rect">
            <a:avLst/>
          </a:prstGeom>
          <a:ln w="12700">
            <a:noFill/>
            <a:miter lim="400000"/>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pic>
      <p:grpSp>
        <p:nvGrpSpPr>
          <p:cNvPr id="198" name="Picture 2"/>
          <p:cNvGrpSpPr/>
          <p:nvPr/>
        </p:nvGrpSpPr>
        <p:grpSpPr>
          <a:xfrm>
            <a:off x="5310281" y="1797485"/>
            <a:ext cx="6592532" cy="4954989"/>
            <a:chOff x="0" y="0"/>
            <a:chExt cx="3950925" cy="2963194"/>
          </a:xfrm>
          <a:scene3d>
            <a:camera prst="orthographicFront">
              <a:rot lat="0" lon="0" rev="0"/>
            </a:camera>
            <a:lightRig rig="brightRoom" dir="t">
              <a:rot lat="0" lon="0" rev="600000"/>
            </a:lightRig>
          </a:scene3d>
        </p:grpSpPr>
        <p:sp>
          <p:nvSpPr>
            <p:cNvPr id="196" name="Rectangle"/>
            <p:cNvSpPr/>
            <p:nvPr/>
          </p:nvSpPr>
          <p:spPr>
            <a:xfrm>
              <a:off x="0" y="0"/>
              <a:ext cx="3950926" cy="2963195"/>
            </a:xfrm>
            <a:prstGeom prst="rect">
              <a:avLst/>
            </a:prstGeom>
            <a:solidFill>
              <a:srgbClr val="EDEDED"/>
            </a:solidFill>
            <a:ln w="12700" cap="flat">
              <a:noFill/>
              <a:miter lim="400000"/>
            </a:ln>
            <a:effectLst>
              <a:outerShdw blurRad="57785" dist="33020" dir="3180000" algn="ctr">
                <a:srgbClr val="000000">
                  <a:alpha val="30000"/>
                </a:srgbClr>
              </a:outerShdw>
            </a:effectLst>
            <a:sp3d prstMaterial="metal">
              <a:bevelT w="38100" h="57150" prst="angle"/>
            </a:sp3d>
          </p:spPr>
          <p:txBody>
            <a:bodyPr wrap="square" lIns="45719" tIns="45719" rIns="45719" bIns="45719" numCol="1" anchor="ctr">
              <a:noAutofit/>
            </a:bodyPr>
            <a:lstStyle/>
            <a:p>
              <a:endParaRPr/>
            </a:p>
          </p:txBody>
        </p:sp>
        <p:pic>
          <p:nvPicPr>
            <p:cNvPr id="197" name="image6.jpeg" descr="image6.jpeg"/>
            <p:cNvPicPr>
              <a:picLocks noChangeAspect="1"/>
            </p:cNvPicPr>
            <p:nvPr/>
          </p:nvPicPr>
          <p:blipFill>
            <a:blip r:embed="rId3"/>
            <a:stretch>
              <a:fillRect/>
            </a:stretch>
          </p:blipFill>
          <p:spPr>
            <a:xfrm>
              <a:off x="0" y="0"/>
              <a:ext cx="3950926" cy="2963195"/>
            </a:xfrm>
            <a:prstGeom prst="rect">
              <a:avLst/>
            </a:prstGeom>
            <a:ln w="88900" cap="sq">
              <a:noFill/>
              <a:prstDash val="solid"/>
              <a:miter lim="800000"/>
            </a:ln>
            <a:effectLst>
              <a:outerShdw blurRad="57785" dist="33020" dir="3180000" algn="ctr">
                <a:srgbClr val="000000">
                  <a:alpha val="30000"/>
                </a:srgbClr>
              </a:outerShdw>
            </a:effectLst>
            <a:sp3d prstMaterial="metal">
              <a:bevelT w="38100" h="57150" prst="angle"/>
            </a:sp3d>
          </p:spPr>
        </p:pic>
      </p:grpSp>
    </p:spTree>
    <p:extLst>
      <p:ext uri="{BB962C8B-B14F-4D97-AF65-F5344CB8AC3E}">
        <p14:creationId xmlns:p14="http://schemas.microsoft.com/office/powerpoint/2010/main" val="841503167"/>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723F40D-6DE8-4896-2596-8543438F54F1}"/>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F8E82936-E9A8-E363-A377-9BF7CC44C53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Lst>
          </a:blip>
          <a:stretch>
            <a:fillRect/>
          </a:stretch>
        </p:blipFill>
        <p:spPr>
          <a:xfrm>
            <a:off x="557212" y="313432"/>
            <a:ext cx="11077575" cy="62311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3D51FC46-153D-C1C5-8931-8231849BB08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77400" y="535698"/>
            <a:ext cx="1734184" cy="772230"/>
          </a:xfrm>
          <a:prstGeom prst="rect">
            <a:avLst/>
          </a:prstGeom>
        </p:spPr>
      </p:pic>
      <p:sp>
        <p:nvSpPr>
          <p:cNvPr id="2" name="Rectangle 1">
            <a:extLst>
              <a:ext uri="{FF2B5EF4-FFF2-40B4-BE49-F238E27FC236}">
                <a16:creationId xmlns:a16="http://schemas.microsoft.com/office/drawing/2014/main" id="{0E8D6948-0F6B-C126-EB7C-8932A392D7F0}"/>
              </a:ext>
            </a:extLst>
          </p:cNvPr>
          <p:cNvSpPr/>
          <p:nvPr/>
        </p:nvSpPr>
        <p:spPr>
          <a:xfrm>
            <a:off x="0" y="4922874"/>
            <a:ext cx="12192000" cy="169243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2A952315-A8BF-6898-3479-0F2AFFCE9F44}"/>
              </a:ext>
            </a:extLst>
          </p:cNvPr>
          <p:cNvSpPr txBox="1"/>
          <p:nvPr/>
        </p:nvSpPr>
        <p:spPr>
          <a:xfrm>
            <a:off x="0" y="5157995"/>
            <a:ext cx="12192000" cy="1277273"/>
          </a:xfrm>
          <a:prstGeom prst="rect">
            <a:avLst/>
          </a:prstGeom>
          <a:noFill/>
        </p:spPr>
        <p:txBody>
          <a:bodyPr wrap="square" rtlCol="0">
            <a:spAutoFit/>
          </a:bodyPr>
          <a:lstStyle/>
          <a:p>
            <a:pPr algn="ctr"/>
            <a:r>
              <a:rPr lang="en-US" sz="4500" b="1" dirty="0">
                <a:solidFill>
                  <a:schemeClr val="bg1"/>
                </a:solidFill>
                <a:effectLst>
                  <a:outerShdw blurRad="38100" dist="38100" dir="2700000" algn="tl">
                    <a:srgbClr val="000000">
                      <a:alpha val="43137"/>
                    </a:srgbClr>
                  </a:outerShdw>
                </a:effectLst>
                <a:latin typeface="Playfair Display" panose="00000500000000000000" pitchFamily="50" charset="0"/>
              </a:rPr>
              <a:t>A Successful Partnership between</a:t>
            </a:r>
            <a:br>
              <a:rPr lang="en-US" sz="4500" b="1" dirty="0">
                <a:solidFill>
                  <a:schemeClr val="bg1"/>
                </a:solidFill>
                <a:effectLst>
                  <a:outerShdw blurRad="38100" dist="38100" dir="2700000" algn="tl">
                    <a:srgbClr val="000000">
                      <a:alpha val="43137"/>
                    </a:srgbClr>
                  </a:outerShdw>
                </a:effectLst>
                <a:latin typeface="Playfair Display" panose="00000500000000000000" pitchFamily="50" charset="0"/>
              </a:rPr>
            </a:br>
            <a:r>
              <a:rPr lang="en-US" sz="3200" b="1" dirty="0">
                <a:solidFill>
                  <a:schemeClr val="bg1"/>
                </a:solidFill>
                <a:effectLst>
                  <a:outerShdw blurRad="38100" dist="38100" dir="2700000" algn="tl">
                    <a:srgbClr val="000000">
                      <a:alpha val="43137"/>
                    </a:srgbClr>
                  </a:outerShdw>
                </a:effectLst>
                <a:latin typeface="Playfair Display" panose="00000500000000000000" pitchFamily="50" charset="0"/>
              </a:rPr>
              <a:t>UT Government, 17000 Ft Foundation and DEVI </a:t>
            </a:r>
            <a:r>
              <a:rPr lang="en-US" sz="3200" b="1" dirty="0" err="1">
                <a:solidFill>
                  <a:schemeClr val="bg1"/>
                </a:solidFill>
                <a:effectLst>
                  <a:outerShdw blurRad="38100" dist="38100" dir="2700000" algn="tl">
                    <a:srgbClr val="000000">
                      <a:alpha val="43137"/>
                    </a:srgbClr>
                  </a:outerShdw>
                </a:effectLst>
                <a:latin typeface="Playfair Display" panose="00000500000000000000" pitchFamily="50" charset="0"/>
              </a:rPr>
              <a:t>Sansthan</a:t>
            </a:r>
            <a:endParaRPr lang="en-US" sz="3200" b="1" dirty="0">
              <a:solidFill>
                <a:schemeClr val="bg1"/>
              </a:solidFill>
              <a:effectLst>
                <a:outerShdw blurRad="38100" dist="38100" dir="2700000" algn="tl">
                  <a:srgbClr val="000000">
                    <a:alpha val="43137"/>
                  </a:srgbClr>
                </a:outerShdw>
              </a:effectLst>
              <a:latin typeface="Playfair Display" panose="00000500000000000000" pitchFamily="50" charset="0"/>
            </a:endParaRPr>
          </a:p>
        </p:txBody>
      </p:sp>
    </p:spTree>
    <p:extLst>
      <p:ext uri="{BB962C8B-B14F-4D97-AF65-F5344CB8AC3E}">
        <p14:creationId xmlns:p14="http://schemas.microsoft.com/office/powerpoint/2010/main" val="2689052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 name="Picture 2" descr="Picture 2"/>
          <p:cNvPicPr>
            <a:picLocks noChangeAspect="1"/>
          </p:cNvPicPr>
          <p:nvPr/>
        </p:nvPicPr>
        <p:blipFill>
          <a:blip r:embed="rId4"/>
          <a:stretch>
            <a:fillRect/>
          </a:stretch>
        </p:blipFill>
        <p:spPr>
          <a:xfrm>
            <a:off x="0" y="0"/>
            <a:ext cx="12192000" cy="6852088"/>
          </a:xfrm>
          <a:prstGeom prst="rect">
            <a:avLst/>
          </a:prstGeom>
          <a:ln w="12700">
            <a:miter lim="400000"/>
          </a:ln>
        </p:spPr>
      </p:pic>
      <p:sp>
        <p:nvSpPr>
          <p:cNvPr id="205" name="Rectangle 6"/>
          <p:cNvSpPr/>
          <p:nvPr/>
        </p:nvSpPr>
        <p:spPr>
          <a:xfrm>
            <a:off x="1" y="0"/>
            <a:ext cx="3820437" cy="6901841"/>
          </a:xfrm>
          <a:prstGeom prst="rect">
            <a:avLst/>
          </a:prstGeom>
          <a:solidFill>
            <a:srgbClr val="002060"/>
          </a:solidFill>
          <a:ln w="12700">
            <a:miter lim="400000"/>
          </a:ln>
        </p:spPr>
        <p:txBody>
          <a:bodyPr lIns="45719" rIns="45719" anchor="ctr"/>
          <a:lstStyle/>
          <a:p>
            <a:pPr algn="ctr"/>
            <a:endParaRPr/>
          </a:p>
        </p:txBody>
      </p:sp>
      <p:sp>
        <p:nvSpPr>
          <p:cNvPr id="206" name="TextBox 4"/>
          <p:cNvSpPr txBox="1"/>
          <p:nvPr/>
        </p:nvSpPr>
        <p:spPr>
          <a:xfrm>
            <a:off x="300725" y="1747323"/>
            <a:ext cx="2580159" cy="258532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spcBef>
                <a:spcPts val="600"/>
              </a:spcBef>
              <a:defRPr sz="3200" b="1">
                <a:solidFill>
                  <a:srgbClr val="FFFFFF"/>
                </a:solidFill>
                <a:latin typeface="Playfair Display"/>
                <a:ea typeface="Playfair Display"/>
                <a:cs typeface="Playfair Display"/>
                <a:sym typeface="Playfair Display"/>
              </a:defRPr>
            </a:lvl1pPr>
          </a:lstStyle>
          <a:p>
            <a:r>
              <a:rPr lang="en-US" sz="2700" dirty="0"/>
              <a:t>An unfolding </a:t>
            </a:r>
            <a:r>
              <a:rPr sz="2700" dirty="0"/>
              <a:t> </a:t>
            </a:r>
            <a:r>
              <a:rPr lang="en-US" sz="2700" dirty="0"/>
              <a:t>journey</a:t>
            </a:r>
            <a:r>
              <a:rPr sz="2700" dirty="0"/>
              <a:t> of transformation </a:t>
            </a:r>
            <a:r>
              <a:rPr lang="en-US" sz="2700" dirty="0"/>
              <a:t>of FLN </a:t>
            </a:r>
            <a:r>
              <a:rPr sz="2700" dirty="0"/>
              <a:t>with 17</a:t>
            </a:r>
            <a:r>
              <a:rPr lang="en-US" sz="2700" dirty="0"/>
              <a:t>0</a:t>
            </a:r>
            <a:r>
              <a:rPr sz="2700" dirty="0"/>
              <a:t>00 ft Foundation</a:t>
            </a:r>
          </a:p>
        </p:txBody>
      </p:sp>
      <p:pic>
        <p:nvPicPr>
          <p:cNvPr id="207" name="17000" descr="17000"/>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3181608" y="288909"/>
            <a:ext cx="9010391" cy="5686816"/>
          </a:xfrm>
          <a:prstGeom prst="rect">
            <a:avLst/>
          </a:prstGeom>
          <a:ln w="12700">
            <a:miter lim="400000"/>
          </a:ln>
        </p:spPr>
      </p:pic>
      <p:pic>
        <p:nvPicPr>
          <p:cNvPr id="2" name="Picture 1">
            <a:extLst>
              <a:ext uri="{FF2B5EF4-FFF2-40B4-BE49-F238E27FC236}">
                <a16:creationId xmlns:a16="http://schemas.microsoft.com/office/drawing/2014/main" id="{EAAF2617-CA79-ED46-FC94-8CB5FA922D31}"/>
              </a:ext>
            </a:extLst>
          </p:cNvPr>
          <p:cNvPicPr>
            <a:picLocks noChangeAspect="1"/>
          </p:cNvPicPr>
          <p:nvPr/>
        </p:nvPicPr>
        <p:blipFill rotWithShape="1">
          <a:blip r:embed="rId6">
            <a:extLst>
              <a:ext uri="{28A0092B-C50C-407E-A947-70E740481C1C}">
                <a14:useLocalDpi xmlns:a14="http://schemas.microsoft.com/office/drawing/2010/main" val="0"/>
              </a:ext>
            </a:extLst>
          </a:blip>
          <a:srcRect l="5383" t="28248" r="64402" b="30526"/>
          <a:stretch/>
        </p:blipFill>
        <p:spPr>
          <a:xfrm>
            <a:off x="2309910" y="5418931"/>
            <a:ext cx="794075" cy="569890"/>
          </a:xfrm>
          <a:prstGeom prst="rect">
            <a:avLst/>
          </a:prstGeom>
        </p:spPr>
      </p:pic>
      <p:sp>
        <p:nvSpPr>
          <p:cNvPr id="3" name="TextBox 2">
            <a:extLst>
              <a:ext uri="{FF2B5EF4-FFF2-40B4-BE49-F238E27FC236}">
                <a16:creationId xmlns:a16="http://schemas.microsoft.com/office/drawing/2014/main" id="{860CFB0C-91C3-27C5-E99A-9BBD0B49B0E7}"/>
              </a:ext>
            </a:extLst>
          </p:cNvPr>
          <p:cNvSpPr txBox="1"/>
          <p:nvPr/>
        </p:nvSpPr>
        <p:spPr>
          <a:xfrm>
            <a:off x="1943894" y="6079968"/>
            <a:ext cx="1526105" cy="369332"/>
          </a:xfrm>
          <a:prstGeom prst="rect">
            <a:avLst/>
          </a:prstGeom>
          <a:noFill/>
        </p:spPr>
        <p:txBody>
          <a:bodyPr wrap="square">
            <a:spAutoFit/>
          </a:bodyPr>
          <a:lstStyle/>
          <a:p>
            <a:pPr marR="0" lvl="0" rtl="0">
              <a:spcBef>
                <a:spcPts val="0"/>
              </a:spcBef>
              <a:spcAft>
                <a:spcPts val="0"/>
              </a:spcAft>
              <a:buClr>
                <a:schemeClr val="bg1"/>
              </a:buClr>
              <a:buSzPts val="1800"/>
            </a:pPr>
            <a:r>
              <a:rPr lang="en-US" b="1" dirty="0">
                <a:solidFill>
                  <a:schemeClr val="bg1"/>
                </a:solidFill>
                <a:latin typeface="Poppins" panose="00000500000000000000" pitchFamily="2" charset="0"/>
                <a:ea typeface="Arial"/>
                <a:cs typeface="Poppins" panose="00000500000000000000" pitchFamily="2" charset="0"/>
                <a:sym typeface="Calibri"/>
              </a:rPr>
              <a:t>Play Video</a:t>
            </a:r>
            <a:endParaRPr lang="en-US" i="0" u="none" strike="noStrike" cap="none" dirty="0">
              <a:solidFill>
                <a:schemeClr val="bg1"/>
              </a:solidFill>
              <a:latin typeface="Poppins" panose="00000500000000000000" pitchFamily="2" charset="0"/>
              <a:ea typeface="Arial"/>
              <a:cs typeface="Poppins" panose="00000500000000000000" pitchFamily="2" charset="0"/>
              <a:sym typeface="Arial"/>
            </a:endParaRPr>
          </a:p>
        </p:txBody>
      </p:sp>
    </p:spTree>
    <p:extLst>
      <p:ext uri="{BB962C8B-B14F-4D97-AF65-F5344CB8AC3E}">
        <p14:creationId xmlns:p14="http://schemas.microsoft.com/office/powerpoint/2010/main" val="324402614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254" fill="hold"/>
                                        <p:tgtEl>
                                          <p:spTgt spid="207"/>
                                        </p:tgtEl>
                                      </p:cBhvr>
                                    </p:cmd>
                                  </p:childTnLst>
                                </p:cTn>
                              </p:par>
                            </p:childTnLst>
                          </p:cTn>
                        </p:par>
                      </p:childTnLst>
                    </p:cTn>
                  </p:par>
                  <p:par>
                    <p:cTn id="7" fill="hold">
                      <p:stCondLst>
                        <p:cond delay="indefinite"/>
                      </p:stCondLst>
                      <p:childTnLst>
                        <p:par>
                          <p:cTn id="8" fill="hold">
                            <p:stCondLst>
                              <p:cond delay="0"/>
                            </p:stCondLst>
                            <p:childTnLst>
                              <p:par>
                                <p:cTn id="9" presetID="3" presetClass="mediacall" presetSubtype="0" fill="hold" nodeType="clickEffect">
                                  <p:stCondLst>
                                    <p:cond delay="0"/>
                                  </p:stCondLst>
                                  <p:childTnLst>
                                    <p:cmd type="call" cmd="stop">
                                      <p:cBhvr>
                                        <p:cTn id="10" dur="1000" fill="hold"/>
                                        <p:tgtEl>
                                          <p:spTgt spid="20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07"/>
                </p:tgtEl>
              </p:cMediaNode>
            </p:video>
            <p:seq concurrent="1" prevAc="none" nextAc="seek">
              <p:cTn id="12" restart="whenNotActive" fill="hold" evtFilter="cancelBubble" nodeType="interactiveSeq">
                <p:stCondLst>
                  <p:cond evt="onClick" delay="0">
                    <p:tgtEl>
                      <p:spTgt spid="20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07"/>
                                        </p:tgtEl>
                                      </p:cBhvr>
                                    </p:cmd>
                                  </p:childTnLst>
                                </p:cTn>
                              </p:par>
                            </p:childTnLst>
                          </p:cTn>
                        </p:par>
                      </p:childTnLst>
                    </p:cTn>
                  </p:par>
                </p:childTnLst>
              </p:cTn>
              <p:nextCondLst>
                <p:cond evt="onClick" delay="0">
                  <p:tgtEl>
                    <p:spTgt spid="20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Rectangle 1"/>
          <p:cNvSpPr/>
          <p:nvPr/>
        </p:nvSpPr>
        <p:spPr>
          <a:xfrm>
            <a:off x="0" y="0"/>
            <a:ext cx="3008672" cy="6858000"/>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10" name="Title 2"/>
          <p:cNvSpPr txBox="1"/>
          <p:nvPr/>
        </p:nvSpPr>
        <p:spPr>
          <a:xfrm>
            <a:off x="45719" y="1683462"/>
            <a:ext cx="2846440" cy="36933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90000"/>
              </a:lnSpc>
              <a:defRPr sz="4400" b="1">
                <a:solidFill>
                  <a:srgbClr val="FFFFFF"/>
                </a:solidFill>
                <a:latin typeface="Antonio"/>
                <a:ea typeface="Antonio"/>
                <a:cs typeface="Antonio"/>
                <a:sym typeface="Antonio"/>
              </a:defRPr>
            </a:pPr>
            <a:r>
              <a:rPr lang="en-US" dirty="0">
                <a:latin typeface="Carlito"/>
                <a:ea typeface="Carlito"/>
                <a:cs typeface="Carlito"/>
                <a:sym typeface="Carlito"/>
              </a:rPr>
              <a:t>The Start </a:t>
            </a:r>
          </a:p>
          <a:p>
            <a:pPr algn="ctr">
              <a:lnSpc>
                <a:spcPct val="90000"/>
              </a:lnSpc>
              <a:defRPr sz="4400" b="1">
                <a:solidFill>
                  <a:srgbClr val="FFFFFF"/>
                </a:solidFill>
                <a:latin typeface="Antonio"/>
                <a:ea typeface="Antonio"/>
                <a:cs typeface="Antonio"/>
                <a:sym typeface="Antonio"/>
              </a:defRPr>
            </a:pPr>
            <a:endParaRPr lang="en-US" dirty="0">
              <a:latin typeface="Carlito"/>
              <a:ea typeface="Carlito"/>
              <a:cs typeface="Carlito"/>
              <a:sym typeface="Carlito"/>
            </a:endParaRPr>
          </a:p>
          <a:p>
            <a:pPr algn="ctr">
              <a:lnSpc>
                <a:spcPct val="90000"/>
              </a:lnSpc>
              <a:defRPr sz="4400" b="1">
                <a:solidFill>
                  <a:srgbClr val="FFFFFF"/>
                </a:solidFill>
                <a:latin typeface="Antonio"/>
                <a:ea typeface="Antonio"/>
                <a:cs typeface="Antonio"/>
                <a:sym typeface="Antonio"/>
              </a:defRPr>
            </a:pPr>
            <a:r>
              <a:rPr lang="en-US" dirty="0">
                <a:latin typeface="Carlito"/>
                <a:ea typeface="Carlito"/>
                <a:cs typeface="Carlito"/>
                <a:sym typeface="Carlito"/>
              </a:rPr>
              <a:t>MOU</a:t>
            </a:r>
            <a:endParaRPr dirty="0">
              <a:latin typeface="Carlito"/>
              <a:ea typeface="Carlito"/>
              <a:cs typeface="Carlito"/>
              <a:sym typeface="Carlito"/>
            </a:endParaRPr>
          </a:p>
          <a:p>
            <a:pPr algn="ctr">
              <a:lnSpc>
                <a:spcPct val="90000"/>
              </a:lnSpc>
              <a:defRPr sz="3200" b="1">
                <a:solidFill>
                  <a:srgbClr val="FFFFFF"/>
                </a:solidFill>
                <a:latin typeface="Antonio"/>
                <a:ea typeface="Antonio"/>
                <a:cs typeface="Antonio"/>
                <a:sym typeface="Antonio"/>
              </a:defRPr>
            </a:pPr>
            <a:r>
              <a:rPr lang="en-US" dirty="0"/>
              <a:t>Signed </a:t>
            </a:r>
          </a:p>
          <a:p>
            <a:pPr algn="ctr">
              <a:lnSpc>
                <a:spcPct val="90000"/>
              </a:lnSpc>
              <a:defRPr sz="3200" b="1">
                <a:solidFill>
                  <a:srgbClr val="FFFFFF"/>
                </a:solidFill>
                <a:latin typeface="Antonio"/>
                <a:ea typeface="Antonio"/>
                <a:cs typeface="Antonio"/>
                <a:sym typeface="Antonio"/>
              </a:defRPr>
            </a:pPr>
            <a:r>
              <a:rPr lang="en-US" dirty="0"/>
              <a:t>15 </a:t>
            </a:r>
            <a:r>
              <a:rPr dirty="0"/>
              <a:t>February</a:t>
            </a:r>
            <a:endParaRPr lang="en-US" dirty="0"/>
          </a:p>
          <a:p>
            <a:pPr algn="ctr">
              <a:lnSpc>
                <a:spcPct val="90000"/>
              </a:lnSpc>
              <a:defRPr sz="3200" b="1">
                <a:solidFill>
                  <a:srgbClr val="FFFFFF"/>
                </a:solidFill>
                <a:latin typeface="Antonio"/>
                <a:ea typeface="Antonio"/>
                <a:cs typeface="Antonio"/>
                <a:sym typeface="Antonio"/>
              </a:defRPr>
            </a:pPr>
            <a:r>
              <a:rPr dirty="0"/>
              <a:t>2024</a:t>
            </a:r>
            <a:br>
              <a:rPr dirty="0"/>
            </a:br>
            <a:endParaRPr dirty="0"/>
          </a:p>
        </p:txBody>
      </p:sp>
      <p:pic>
        <p:nvPicPr>
          <p:cNvPr id="211" name="Picture 5" descr="Picture 5"/>
          <p:cNvPicPr>
            <a:picLocks noChangeAspect="1"/>
          </p:cNvPicPr>
          <p:nvPr/>
        </p:nvPicPr>
        <p:blipFill>
          <a:blip r:embed="rId2"/>
          <a:srcRect l="5498"/>
          <a:stretch>
            <a:fillRect/>
          </a:stretch>
        </p:blipFill>
        <p:spPr>
          <a:xfrm>
            <a:off x="3008671" y="752927"/>
            <a:ext cx="4169268" cy="5352145"/>
          </a:xfrm>
          <a:prstGeom prst="rect">
            <a:avLst/>
          </a:prstGeom>
          <a:ln w="12700">
            <a:miter lim="400000"/>
          </a:ln>
        </p:spPr>
      </p:pic>
      <p:pic>
        <p:nvPicPr>
          <p:cNvPr id="212" name="Picture 7" descr="Picture 7"/>
          <p:cNvPicPr>
            <a:picLocks noChangeAspect="1"/>
          </p:cNvPicPr>
          <p:nvPr/>
        </p:nvPicPr>
        <p:blipFill>
          <a:blip r:embed="rId3"/>
          <a:srcRect r="848"/>
          <a:stretch>
            <a:fillRect/>
          </a:stretch>
        </p:blipFill>
        <p:spPr>
          <a:xfrm>
            <a:off x="7125168" y="0"/>
            <a:ext cx="4953177" cy="6858000"/>
          </a:xfrm>
          <a:prstGeom prst="rect">
            <a:avLst/>
          </a:prstGeom>
          <a:ln w="12700">
            <a:miter lim="400000"/>
          </a:ln>
        </p:spPr>
      </p:pic>
    </p:spTree>
    <p:extLst>
      <p:ext uri="{BB962C8B-B14F-4D97-AF65-F5344CB8AC3E}">
        <p14:creationId xmlns:p14="http://schemas.microsoft.com/office/powerpoint/2010/main" val="3972778295"/>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01489" y="2573307"/>
            <a:ext cx="5705158" cy="2923877"/>
          </a:xfrm>
          <a:prstGeom prst="rect">
            <a:avLst/>
          </a:prstGeom>
          <a:noFill/>
        </p:spPr>
        <p:txBody>
          <a:bodyPr wrap="square">
            <a:spAutoFit/>
          </a:bodyPr>
          <a:lstStyle/>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Control: 	5 Schools</a:t>
            </a:r>
          </a:p>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Treatment: 	</a:t>
            </a:r>
            <a:r>
              <a:rPr lang="en-US" sz="2300" b="1" dirty="0"/>
              <a:t>30 schools </a:t>
            </a:r>
            <a:r>
              <a:rPr lang="en-US" sz="2300" dirty="0"/>
              <a:t>(MS </a:t>
            </a:r>
            <a:r>
              <a:rPr lang="en-US" sz="2300" dirty="0" err="1"/>
              <a:t>Korzok</a:t>
            </a:r>
            <a:r>
              <a:rPr lang="en-US" sz="2300" dirty="0"/>
              <a:t>, a very remote school was moved to the Control Group due to teacher shortage. It is still being counted as a Treatment School in our results, lowering somewhat the progress %)</a:t>
            </a:r>
            <a:endParaRPr lang="en-US" sz="2300" b="1" dirty="0">
              <a:solidFill>
                <a:schemeClr val="tx1"/>
              </a:solidFill>
              <a:latin typeface="Calibri"/>
              <a:ea typeface="Calibri"/>
              <a:cs typeface="Calibri"/>
              <a:sym typeface="Calibri"/>
            </a:endParaRP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9014266" y="403670"/>
            <a:ext cx="2547078" cy="677108"/>
          </a:xfrm>
          <a:prstGeom prst="rect">
            <a:avLst/>
          </a:prstGeom>
        </p:spPr>
      </p:pic>
      <p:sp>
        <p:nvSpPr>
          <p:cNvPr id="2" name="TextBox 1">
            <a:extLst>
              <a:ext uri="{FF2B5EF4-FFF2-40B4-BE49-F238E27FC236}">
                <a16:creationId xmlns:a16="http://schemas.microsoft.com/office/drawing/2014/main" id="{55A3141B-B180-A3A1-BFCE-1999D8A4B48A}"/>
              </a:ext>
            </a:extLst>
          </p:cNvPr>
          <p:cNvSpPr txBox="1"/>
          <p:nvPr/>
        </p:nvSpPr>
        <p:spPr>
          <a:xfrm>
            <a:off x="501489" y="348005"/>
            <a:ext cx="7627903" cy="2000548"/>
          </a:xfrm>
          <a:prstGeom prst="rect">
            <a:avLst/>
          </a:prstGeom>
          <a:noFill/>
        </p:spPr>
        <p:txBody>
          <a:bodyPr wrap="square">
            <a:spAutoFit/>
          </a:bodyPr>
          <a:lstStyle/>
          <a:p>
            <a:pPr marR="0" lvl="0" algn="l" rtl="0">
              <a:spcBef>
                <a:spcPts val="0"/>
              </a:spcBef>
              <a:spcAft>
                <a:spcPts val="0"/>
              </a:spcAft>
              <a:buClr>
                <a:schemeClr val="dk1"/>
              </a:buClr>
              <a:buSzPts val="1800"/>
            </a:pPr>
            <a:r>
              <a:rPr lang="en-US" sz="3200" b="1" dirty="0">
                <a:solidFill>
                  <a:schemeClr val="tx1"/>
                </a:solidFill>
                <a:latin typeface="Calibri"/>
                <a:ea typeface="Calibri"/>
                <a:cs typeface="Calibri"/>
                <a:sym typeface="Calibri"/>
              </a:rPr>
              <a:t>Research Implementation Across </a:t>
            </a:r>
            <a:r>
              <a:rPr lang="en-US" sz="3200" b="1" dirty="0" err="1">
                <a:solidFill>
                  <a:schemeClr val="tx1"/>
                </a:solidFill>
                <a:latin typeface="Calibri"/>
                <a:ea typeface="Calibri"/>
                <a:cs typeface="Calibri"/>
                <a:sym typeface="Calibri"/>
              </a:rPr>
              <a:t>Leh</a:t>
            </a:r>
            <a:endParaRPr lang="en-US" sz="3200" b="1" dirty="0">
              <a:solidFill>
                <a:schemeClr val="tx1"/>
              </a:solidFill>
              <a:latin typeface="Calibri"/>
              <a:ea typeface="Calibri"/>
              <a:cs typeface="Calibri"/>
              <a:sym typeface="Calibri"/>
            </a:endParaRPr>
          </a:p>
          <a:p>
            <a:pPr marR="0" lvl="0" algn="l" rtl="0">
              <a:spcBef>
                <a:spcPts val="0"/>
              </a:spcBef>
              <a:spcAft>
                <a:spcPts val="0"/>
              </a:spcAft>
              <a:buClr>
                <a:schemeClr val="dk1"/>
              </a:buClr>
              <a:buSzPts val="1800"/>
            </a:pPr>
            <a:endParaRPr lang="en-US" sz="2300" b="1" dirty="0">
              <a:solidFill>
                <a:schemeClr val="tx1"/>
              </a:solidFill>
              <a:latin typeface="Calibri"/>
              <a:ea typeface="Calibri"/>
              <a:cs typeface="Calibri"/>
            </a:endParaRPr>
          </a:p>
          <a:p>
            <a:pPr marR="0" lvl="0" algn="l" rtl="0">
              <a:spcBef>
                <a:spcPts val="0"/>
              </a:spcBef>
              <a:spcAft>
                <a:spcPts val="0"/>
              </a:spcAft>
              <a:buClr>
                <a:schemeClr val="dk1"/>
              </a:buClr>
              <a:buSzPts val="1800"/>
            </a:pPr>
            <a:r>
              <a:rPr lang="en-US" sz="2300" dirty="0"/>
              <a:t>Schools from all blocks of </a:t>
            </a:r>
            <a:r>
              <a:rPr lang="en-US" sz="2300" dirty="0" err="1"/>
              <a:t>Leh</a:t>
            </a:r>
            <a:r>
              <a:rPr lang="en-US" sz="2300" dirty="0"/>
              <a:t> were selected based on their remoteness and equal representation in the </a:t>
            </a:r>
            <a:r>
              <a:rPr lang="en-US" sz="2300" dirty="0" err="1"/>
              <a:t>Leh</a:t>
            </a:r>
            <a:r>
              <a:rPr lang="en-US" sz="2300" dirty="0"/>
              <a:t> District to gain firsthand experience of the implementation challenges. </a:t>
            </a:r>
            <a:r>
              <a:rPr lang="en-US" sz="2300" b="1" dirty="0">
                <a:solidFill>
                  <a:schemeClr val="tx1"/>
                </a:solidFill>
                <a:latin typeface="Calibri"/>
                <a:ea typeface="Calibri"/>
                <a:cs typeface="Calibri"/>
                <a:sym typeface="Calibri"/>
              </a:rPr>
              <a:t>	</a:t>
            </a:r>
          </a:p>
        </p:txBody>
      </p:sp>
      <p:sp>
        <p:nvSpPr>
          <p:cNvPr id="3" name="TextBox 2">
            <a:extLst>
              <a:ext uri="{FF2B5EF4-FFF2-40B4-BE49-F238E27FC236}">
                <a16:creationId xmlns:a16="http://schemas.microsoft.com/office/drawing/2014/main" id="{2F92FA9D-1F63-F934-1560-A5283458BFBD}"/>
              </a:ext>
            </a:extLst>
          </p:cNvPr>
          <p:cNvSpPr txBox="1"/>
          <p:nvPr/>
        </p:nvSpPr>
        <p:spPr>
          <a:xfrm>
            <a:off x="6521362" y="2573307"/>
            <a:ext cx="5315733" cy="3631763"/>
          </a:xfrm>
          <a:prstGeom prst="rect">
            <a:avLst/>
          </a:prstGeom>
          <a:noFill/>
        </p:spPr>
        <p:txBody>
          <a:bodyPr wrap="square">
            <a:spAutoFit/>
          </a:bodyPr>
          <a:lstStyle/>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Start: 	15th April 2024</a:t>
            </a:r>
          </a:p>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Baseline: 	1st week of April 2024</a:t>
            </a:r>
          </a:p>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Midline: 	First week to Mid-June 2024</a:t>
            </a:r>
          </a:p>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Endline: 	September 2024</a:t>
            </a:r>
          </a:p>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rPr>
              <a:t>Report: 	15 October 2024</a:t>
            </a:r>
          </a:p>
          <a:p>
            <a:pPr marL="1603375" marR="0" lvl="0" indent="-1603375" algn="l" rtl="0">
              <a:spcBef>
                <a:spcPts val="0"/>
              </a:spcBef>
              <a:spcAft>
                <a:spcPts val="0"/>
              </a:spcAft>
              <a:buClr>
                <a:schemeClr val="dk1"/>
              </a:buClr>
              <a:buSzPts val="1800"/>
            </a:pPr>
            <a:endParaRPr lang="en-US" sz="2300" b="1" dirty="0">
              <a:solidFill>
                <a:schemeClr val="tx1"/>
              </a:solidFill>
              <a:latin typeface="Calibri"/>
              <a:ea typeface="Calibri"/>
              <a:cs typeface="Calibri"/>
              <a:sym typeface="Calibri"/>
            </a:endParaRPr>
          </a:p>
          <a:p>
            <a:pPr marL="1603375" marR="0" lvl="0" indent="-1603375" algn="l" rtl="0">
              <a:spcBef>
                <a:spcPts val="0"/>
              </a:spcBef>
              <a:spcAft>
                <a:spcPts val="0"/>
              </a:spcAft>
              <a:buClr>
                <a:schemeClr val="dk1"/>
              </a:buClr>
              <a:buSzPts val="1800"/>
            </a:pPr>
            <a:r>
              <a:rPr lang="en-US" sz="2300" b="1" dirty="0">
                <a:solidFill>
                  <a:schemeClr val="tx1"/>
                </a:solidFill>
                <a:latin typeface="Calibri"/>
                <a:ea typeface="Calibri"/>
                <a:cs typeface="Calibri"/>
                <a:sym typeface="Calibri"/>
              </a:rPr>
              <a:t>Grades: </a:t>
            </a:r>
            <a:r>
              <a:rPr lang="en-US" sz="2300" dirty="0">
                <a:solidFill>
                  <a:schemeClr val="tx1"/>
                </a:solidFill>
                <a:latin typeface="Calibri"/>
                <a:ea typeface="Calibri"/>
                <a:cs typeface="Calibri"/>
                <a:sym typeface="Calibri"/>
              </a:rPr>
              <a:t>	1, 2 and 3</a:t>
            </a:r>
          </a:p>
          <a:p>
            <a:pPr marL="1603375" indent="-1603375">
              <a:buClr>
                <a:schemeClr val="dk1"/>
              </a:buClr>
              <a:buSzPts val="1800"/>
            </a:pPr>
            <a:r>
              <a:rPr lang="en-US" sz="2300" b="1" dirty="0">
                <a:solidFill>
                  <a:schemeClr val="tx1"/>
                </a:solidFill>
                <a:latin typeface="Calibri"/>
                <a:ea typeface="Calibri"/>
                <a:cs typeface="Calibri"/>
                <a:sym typeface="Calibri"/>
              </a:rPr>
              <a:t>Duration: 	60 </a:t>
            </a:r>
            <a:r>
              <a:rPr lang="en-US" sz="2300" dirty="0">
                <a:solidFill>
                  <a:schemeClr val="tx1"/>
                </a:solidFill>
                <a:latin typeface="Calibri"/>
                <a:ea typeface="Calibri"/>
                <a:cs typeface="Calibri"/>
                <a:sym typeface="Calibri"/>
              </a:rPr>
              <a:t>(30 before midline and 30 between midline and endline; rest for testing)</a:t>
            </a:r>
            <a:endParaRPr lang="en-US" sz="2300" b="1" dirty="0">
              <a:solidFill>
                <a:schemeClr val="tx1"/>
              </a:solidFill>
              <a:latin typeface="Calibri"/>
              <a:ea typeface="Calibri"/>
              <a:cs typeface="Calibri"/>
              <a:sym typeface="Calibri"/>
            </a:endParaRPr>
          </a:p>
        </p:txBody>
      </p:sp>
    </p:spTree>
    <p:extLst>
      <p:ext uri="{BB962C8B-B14F-4D97-AF65-F5344CB8AC3E}">
        <p14:creationId xmlns:p14="http://schemas.microsoft.com/office/powerpoint/2010/main" val="3202825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36;p18">
            <a:extLst>
              <a:ext uri="{FF2B5EF4-FFF2-40B4-BE49-F238E27FC236}">
                <a16:creationId xmlns:a16="http://schemas.microsoft.com/office/drawing/2014/main" id="{7B584E53-9E36-3CE9-F793-F26BE47299BC}"/>
              </a:ext>
            </a:extLst>
          </p:cNvPr>
          <p:cNvSpPr txBox="1"/>
          <p:nvPr/>
        </p:nvSpPr>
        <p:spPr>
          <a:xfrm>
            <a:off x="405718" y="1224540"/>
            <a:ext cx="1714823" cy="458583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rPr>
              <a:t>Baseline</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lang="en-US" sz="2300" b="1" dirty="0">
                <a:latin typeface="Calibri"/>
                <a:ea typeface="Calibri"/>
                <a:cs typeface="Calibri"/>
              </a:rPr>
              <a:t>April 2024</a:t>
            </a: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48.4% male</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51.6% female</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100% rural</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35 Schools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5 Control</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30 Treatment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373 students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25 Control</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348 Treatment</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9" name="Google Shape;136;p18">
            <a:extLst>
              <a:ext uri="{FF2B5EF4-FFF2-40B4-BE49-F238E27FC236}">
                <a16:creationId xmlns:a16="http://schemas.microsoft.com/office/drawing/2014/main" id="{AF67CA70-24B8-B391-8B8D-42B7B5EBF3C0}"/>
              </a:ext>
            </a:extLst>
          </p:cNvPr>
          <p:cNvSpPr txBox="1"/>
          <p:nvPr/>
        </p:nvSpPr>
        <p:spPr>
          <a:xfrm>
            <a:off x="2301159" y="1224540"/>
            <a:ext cx="2198033" cy="458583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rPr>
              <a:t>Endline</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lang="en-US" sz="2300" b="1" dirty="0">
                <a:latin typeface="Calibri"/>
                <a:ea typeface="Calibri"/>
                <a:cs typeface="Calibri"/>
              </a:rPr>
              <a:t>September 2024</a:t>
            </a: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51.4% male</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48.6% female</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rPr>
              <a:t>100% rural</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35 Schools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5 Control</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30 Treatment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380 students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24 Control</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rPr>
              <a:t>356 Treatment</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4"/>
          <a:stretch>
            <a:fillRect/>
          </a:stretch>
        </p:blipFill>
        <p:spPr>
          <a:xfrm>
            <a:off x="9370924" y="229809"/>
            <a:ext cx="2547078" cy="677108"/>
          </a:xfrm>
          <a:prstGeom prst="rect">
            <a:avLst/>
          </a:prstGeom>
        </p:spPr>
      </p:pic>
      <p:sp>
        <p:nvSpPr>
          <p:cNvPr id="3" name="TextBox 2">
            <a:extLst>
              <a:ext uri="{FF2B5EF4-FFF2-40B4-BE49-F238E27FC236}">
                <a16:creationId xmlns:a16="http://schemas.microsoft.com/office/drawing/2014/main" id="{EBE734FB-B5AC-F8CA-6A7C-78AF040DE392}"/>
              </a:ext>
            </a:extLst>
          </p:cNvPr>
          <p:cNvSpPr txBox="1"/>
          <p:nvPr/>
        </p:nvSpPr>
        <p:spPr>
          <a:xfrm>
            <a:off x="405718" y="439207"/>
            <a:ext cx="3877010" cy="584775"/>
          </a:xfrm>
          <a:prstGeom prst="rect">
            <a:avLst/>
          </a:prstGeom>
          <a:noFill/>
        </p:spPr>
        <p:txBody>
          <a:bodyPr wrap="square">
            <a:spAutoFit/>
          </a:bodyPr>
          <a:lstStyle/>
          <a:p>
            <a:pPr marR="0" lvl="0" algn="l" rtl="0">
              <a:spcBef>
                <a:spcPts val="0"/>
              </a:spcBef>
              <a:spcAft>
                <a:spcPts val="0"/>
              </a:spcAft>
              <a:buClr>
                <a:schemeClr val="dk1"/>
              </a:buClr>
              <a:buSzPts val="1800"/>
            </a:pPr>
            <a:r>
              <a:rPr lang="en-US" sz="3200" b="1" dirty="0">
                <a:solidFill>
                  <a:schemeClr val="tx1"/>
                </a:solidFill>
                <a:latin typeface="Calibri"/>
                <a:ea typeface="Calibri"/>
                <a:cs typeface="Calibri"/>
                <a:sym typeface="Calibri"/>
              </a:rPr>
              <a:t>Basic Statistics</a:t>
            </a:r>
          </a:p>
        </p:txBody>
      </p:sp>
      <p:pic>
        <p:nvPicPr>
          <p:cNvPr id="7" name="Maths Ladakh">
            <a:hlinkClick r:id="" action="ppaction://media"/>
            <a:extLst>
              <a:ext uri="{FF2B5EF4-FFF2-40B4-BE49-F238E27FC236}">
                <a16:creationId xmlns:a16="http://schemas.microsoft.com/office/drawing/2014/main" id="{F7E5D851-CCEE-F3C7-317F-B639D452B9E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99192" y="1568759"/>
            <a:ext cx="7017110" cy="3972534"/>
          </a:xfrm>
          <a:prstGeom prst="rect">
            <a:avLst/>
          </a:prstGeom>
        </p:spPr>
      </p:pic>
      <p:pic>
        <p:nvPicPr>
          <p:cNvPr id="10" name="Picture 9">
            <a:extLst>
              <a:ext uri="{FF2B5EF4-FFF2-40B4-BE49-F238E27FC236}">
                <a16:creationId xmlns:a16="http://schemas.microsoft.com/office/drawing/2014/main" id="{E6846E28-4E39-B722-9162-52010BEEEAE6}"/>
              </a:ext>
            </a:extLst>
          </p:cNvPr>
          <p:cNvPicPr>
            <a:picLocks noChangeAspect="1"/>
          </p:cNvPicPr>
          <p:nvPr/>
        </p:nvPicPr>
        <p:blipFill rotWithShape="1">
          <a:blip r:embed="rId6">
            <a:extLst>
              <a:ext uri="{28A0092B-C50C-407E-A947-70E740481C1C}">
                <a14:useLocalDpi xmlns:a14="http://schemas.microsoft.com/office/drawing/2010/main" val="0"/>
              </a:ext>
            </a:extLst>
          </a:blip>
          <a:srcRect l="5383" t="28248" r="64402" b="30526"/>
          <a:stretch/>
        </p:blipFill>
        <p:spPr>
          <a:xfrm>
            <a:off x="3869711" y="5848903"/>
            <a:ext cx="794075" cy="569890"/>
          </a:xfrm>
          <a:prstGeom prst="rect">
            <a:avLst/>
          </a:prstGeom>
        </p:spPr>
      </p:pic>
      <p:sp>
        <p:nvSpPr>
          <p:cNvPr id="11" name="TextBox 10">
            <a:extLst>
              <a:ext uri="{FF2B5EF4-FFF2-40B4-BE49-F238E27FC236}">
                <a16:creationId xmlns:a16="http://schemas.microsoft.com/office/drawing/2014/main" id="{61DA1C08-23AE-FD9C-7D27-FEA3FF2F1D96}"/>
              </a:ext>
            </a:extLst>
          </p:cNvPr>
          <p:cNvSpPr txBox="1"/>
          <p:nvPr/>
        </p:nvSpPr>
        <p:spPr>
          <a:xfrm>
            <a:off x="2491328" y="6049461"/>
            <a:ext cx="1526105" cy="369332"/>
          </a:xfrm>
          <a:prstGeom prst="rect">
            <a:avLst/>
          </a:prstGeom>
          <a:noFill/>
        </p:spPr>
        <p:txBody>
          <a:bodyPr wrap="square">
            <a:spAutoFit/>
          </a:bodyPr>
          <a:lstStyle/>
          <a:p>
            <a:pPr marR="0" lvl="0" rtl="0">
              <a:spcBef>
                <a:spcPts val="0"/>
              </a:spcBef>
              <a:spcAft>
                <a:spcPts val="0"/>
              </a:spcAft>
              <a:buClr>
                <a:schemeClr val="bg1"/>
              </a:buClr>
              <a:buSzPts val="1800"/>
            </a:pPr>
            <a:r>
              <a:rPr lang="en-US" b="1" dirty="0">
                <a:solidFill>
                  <a:schemeClr val="tx1"/>
                </a:solidFill>
                <a:latin typeface="Poppins" panose="00000500000000000000" pitchFamily="2" charset="0"/>
                <a:ea typeface="Arial"/>
                <a:cs typeface="Poppins" panose="00000500000000000000" pitchFamily="2" charset="0"/>
                <a:sym typeface="Calibri"/>
              </a:rPr>
              <a:t>Play Video</a:t>
            </a:r>
            <a:endParaRPr lang="en-US" i="0" u="none" strike="noStrike" cap="none" dirty="0">
              <a:solidFill>
                <a:schemeClr val="tx1"/>
              </a:solidFill>
              <a:latin typeface="Poppins" panose="00000500000000000000" pitchFamily="2" charset="0"/>
              <a:ea typeface="Arial"/>
              <a:cs typeface="Poppins" panose="00000500000000000000" pitchFamily="2" charset="0"/>
              <a:sym typeface="Arial"/>
            </a:endParaRPr>
          </a:p>
        </p:txBody>
      </p:sp>
    </p:spTree>
    <p:extLst>
      <p:ext uri="{BB962C8B-B14F-4D97-AF65-F5344CB8AC3E}">
        <p14:creationId xmlns:p14="http://schemas.microsoft.com/office/powerpoint/2010/main" val="662552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76529" y="647405"/>
            <a:ext cx="10947416" cy="8894743"/>
          </a:xfrm>
          <a:prstGeom prst="rect">
            <a:avLst/>
          </a:prstGeom>
          <a:noFill/>
        </p:spPr>
        <p:txBody>
          <a:bodyPr wrap="square" numCol="2">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Data Collection</a:t>
            </a:r>
          </a:p>
          <a:p>
            <a:r>
              <a:rPr lang="en-US" sz="2200" dirty="0">
                <a:latin typeface="Calibri" panose="020F0502020204030204" pitchFamily="34" charset="0"/>
                <a:ea typeface="Calibri" panose="020F0502020204030204" pitchFamily="34" charset="0"/>
                <a:cs typeface="Calibri" panose="020F0502020204030204" pitchFamily="34" charset="0"/>
              </a:rPr>
              <a:t>Data collection went smoothly, but due to no internet in remote Ladakh, uploading was time-consuming as the team had to travel to </a:t>
            </a:r>
            <a:r>
              <a:rPr lang="en-US" sz="2200" dirty="0" err="1">
                <a:latin typeface="Calibri" panose="020F0502020204030204" pitchFamily="34" charset="0"/>
                <a:ea typeface="Calibri" panose="020F0502020204030204" pitchFamily="34" charset="0"/>
                <a:cs typeface="Calibri" panose="020F0502020204030204" pitchFamily="34" charset="0"/>
              </a:rPr>
              <a:t>Leh</a:t>
            </a:r>
            <a:r>
              <a:rPr lang="en-US" sz="2200" dirty="0">
                <a:latin typeface="Calibri" panose="020F0502020204030204" pitchFamily="34" charset="0"/>
                <a:ea typeface="Calibri" panose="020F0502020204030204" pitchFamily="34" charset="0"/>
                <a:cs typeface="Calibri" panose="020F0502020204030204" pitchFamily="34" charset="0"/>
              </a:rPr>
              <a:t>. Doing this for the first time was a bit cumbersome.</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Remote Far-Flung Areas</a:t>
            </a:r>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dirty="0">
                <a:latin typeface="Calibri" panose="020F0502020204030204" pitchFamily="34" charset="0"/>
                <a:ea typeface="Calibri" panose="020F0502020204030204" pitchFamily="34" charset="0"/>
                <a:cs typeface="Calibri" panose="020F0502020204030204" pitchFamily="34" charset="0"/>
              </a:rPr>
              <a:t>Going to remote locations to conduct it for better quality data collection was time-consuming.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Varied Levels of Collaboration</a:t>
            </a:r>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dirty="0">
                <a:latin typeface="Calibri" panose="020F0502020204030204" pitchFamily="34" charset="0"/>
                <a:ea typeface="Calibri" panose="020F0502020204030204" pitchFamily="34" charset="0"/>
                <a:cs typeface="Calibri" panose="020F0502020204030204" pitchFamily="34" charset="0"/>
              </a:rPr>
              <a:t>Despite regular follow-ups and visits, some teachers faced challenges in balancing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pedagogy with their syllabus due to time constraints and other responsibilities, resulting in varied levels of cooperation.</a:t>
            </a: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r>
              <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Third-Party Assessment: </a:t>
            </a:r>
            <a:r>
              <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Ladakh's tough terrain makes third-party involvement costly and time-consuming, so only a local team can manage it efficiently, or the government conducts its own tests to evaluate the differences.</a:t>
            </a:r>
          </a:p>
          <a:p>
            <a:endPar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r>
              <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Larger Control Group</a:t>
            </a:r>
          </a:p>
          <a:p>
            <a:r>
              <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The survey had a small control group. While expanding it is possible, it’s challenging in practice. Control schools, without interventions except for assessment, are reluctant to participate as they see no direct benefit for their students.</a:t>
            </a: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827687" y="5805721"/>
            <a:ext cx="2547078" cy="677108"/>
          </a:xfrm>
          <a:prstGeom prst="rect">
            <a:avLst/>
          </a:prstGeom>
        </p:spPr>
      </p:pic>
      <p:sp>
        <p:nvSpPr>
          <p:cNvPr id="12" name="TextBox 11">
            <a:extLst>
              <a:ext uri="{FF2B5EF4-FFF2-40B4-BE49-F238E27FC236}">
                <a16:creationId xmlns:a16="http://schemas.microsoft.com/office/drawing/2014/main" id="{2BB5FB8A-DCD0-56E1-1F82-44BF6519E6F8}"/>
              </a:ext>
            </a:extLst>
          </p:cNvPr>
          <p:cNvSpPr txBox="1"/>
          <p:nvPr/>
        </p:nvSpPr>
        <p:spPr>
          <a:xfrm>
            <a:off x="576529" y="62630"/>
            <a:ext cx="4486497"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Research Design</a:t>
            </a:r>
          </a:p>
        </p:txBody>
      </p:sp>
    </p:spTree>
    <p:extLst>
      <p:ext uri="{BB962C8B-B14F-4D97-AF65-F5344CB8AC3E}">
        <p14:creationId xmlns:p14="http://schemas.microsoft.com/office/powerpoint/2010/main" val="3914623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9238568" y="179301"/>
            <a:ext cx="2547078" cy="677108"/>
          </a:xfrm>
          <a:prstGeom prst="rect">
            <a:avLst/>
          </a:prstGeom>
        </p:spPr>
      </p:pic>
      <p:sp>
        <p:nvSpPr>
          <p:cNvPr id="5" name="Google Shape;136;p18">
            <a:extLst>
              <a:ext uri="{FF2B5EF4-FFF2-40B4-BE49-F238E27FC236}">
                <a16:creationId xmlns:a16="http://schemas.microsoft.com/office/drawing/2014/main" id="{3D93E0C7-1651-BCA4-DDDA-222923074C01}"/>
              </a:ext>
            </a:extLst>
          </p:cNvPr>
          <p:cNvSpPr txBox="1"/>
          <p:nvPr/>
        </p:nvSpPr>
        <p:spPr>
          <a:xfrm>
            <a:off x="574599" y="810243"/>
            <a:ext cx="11124711" cy="4832052"/>
          </a:xfrm>
          <a:prstGeom prst="rect">
            <a:avLst/>
          </a:prstGeom>
          <a:noFill/>
          <a:ln>
            <a:noFill/>
          </a:ln>
        </p:spPr>
        <p:txBody>
          <a:bodyPr spcFirstLastPara="1" wrap="square" lIns="91425" tIns="45700" rIns="91425" bIns="45700" numCol="2" anchor="t" anchorCtr="0">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Monitoring: </a:t>
            </a:r>
            <a:r>
              <a:rPr lang="en-US" sz="2200" dirty="0">
                <a:latin typeface="Calibri" panose="020F0502020204030204" pitchFamily="34" charset="0"/>
                <a:ea typeface="Calibri" panose="020F0502020204030204" pitchFamily="34" charset="0"/>
                <a:cs typeface="Calibri" panose="020F0502020204030204" pitchFamily="34" charset="0"/>
              </a:rPr>
              <a:t>The assessments were conducted by 17000ft team. They traveled to remote schools, conducted assessments on paper, and brought them back to the office in </a:t>
            </a:r>
            <a:r>
              <a:rPr lang="en-US" sz="2200" dirty="0" err="1">
                <a:latin typeface="Calibri" panose="020F0502020204030204" pitchFamily="34" charset="0"/>
                <a:ea typeface="Calibri" panose="020F0502020204030204" pitchFamily="34" charset="0"/>
                <a:cs typeface="Calibri" panose="020F0502020204030204" pitchFamily="34" charset="0"/>
              </a:rPr>
              <a:t>Leh</a:t>
            </a:r>
            <a:r>
              <a:rPr lang="en-US" sz="2200" dirty="0">
                <a:latin typeface="Calibri" panose="020F0502020204030204" pitchFamily="34" charset="0"/>
                <a:ea typeface="Calibri" panose="020F0502020204030204" pitchFamily="34" charset="0"/>
                <a:cs typeface="Calibri" panose="020F0502020204030204" pitchFamily="34" charset="0"/>
              </a:rPr>
              <a:t>. </a:t>
            </a: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OMR Filling and Scanning: </a:t>
            </a:r>
            <a:r>
              <a:rPr lang="en-US" sz="2200" dirty="0">
                <a:latin typeface="Calibri" panose="020F0502020204030204" pitchFamily="34" charset="0"/>
                <a:ea typeface="Calibri" panose="020F0502020204030204" pitchFamily="34" charset="0"/>
                <a:cs typeface="Calibri" panose="020F0502020204030204" pitchFamily="34" charset="0"/>
              </a:rPr>
              <a:t>17000ft team members then filled the OMR sheets and scanned the OMR sheets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Duration: </a:t>
            </a:r>
            <a:r>
              <a:rPr lang="en-US" sz="2200" dirty="0">
                <a:latin typeface="Calibri" panose="020F0502020204030204" pitchFamily="34" charset="0"/>
                <a:ea typeface="Calibri" panose="020F0502020204030204" pitchFamily="34" charset="0"/>
                <a:cs typeface="Calibri" panose="020F0502020204030204" pitchFamily="34" charset="0"/>
              </a:rPr>
              <a:t>The assessments were conducted on the same day for 1 hour allocated for each subject with a few minutes break in between.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Dates</a:t>
            </a:r>
            <a:r>
              <a:rPr lang="en-US" sz="2200" dirty="0">
                <a:latin typeface="Calibri" panose="020F0502020204030204" pitchFamily="34" charset="0"/>
                <a:ea typeface="Calibri" panose="020F0502020204030204" pitchFamily="34" charset="0"/>
                <a:cs typeface="Calibri" panose="020F0502020204030204" pitchFamily="34" charset="0"/>
              </a:rPr>
              <a:t>: They took place over a period of days: </a:t>
            </a:r>
            <a:br>
              <a:rPr lang="en-US" sz="2200" dirty="0">
                <a:latin typeface="Calibri" panose="020F0502020204030204" pitchFamily="34" charset="0"/>
                <a:ea typeface="Calibri" panose="020F0502020204030204" pitchFamily="34" charset="0"/>
                <a:cs typeface="Calibri" panose="020F0502020204030204" pitchFamily="34" charset="0"/>
              </a:rPr>
            </a:br>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Midline assessment</a:t>
            </a:r>
            <a:r>
              <a:rPr lang="en-US" sz="2200" dirty="0">
                <a:latin typeface="Calibri" panose="020F0502020204030204" pitchFamily="34" charset="0"/>
                <a:ea typeface="Calibri" panose="020F0502020204030204" pitchFamily="34" charset="0"/>
                <a:cs typeface="Calibri" panose="020F0502020204030204" pitchFamily="34" charset="0"/>
              </a:rPr>
              <a:t>: 5-13 June</a:t>
            </a:r>
          </a:p>
          <a:p>
            <a:r>
              <a:rPr lang="en-US" sz="2200" b="1" dirty="0">
                <a:latin typeface="Calibri" panose="020F0502020204030204" pitchFamily="34" charset="0"/>
                <a:ea typeface="Calibri" panose="020F0502020204030204" pitchFamily="34" charset="0"/>
                <a:cs typeface="Calibri" panose="020F0502020204030204" pitchFamily="34" charset="0"/>
              </a:rPr>
              <a:t>Endline assessment</a:t>
            </a:r>
            <a:r>
              <a:rPr lang="en-US" sz="2200" dirty="0">
                <a:latin typeface="Calibri" panose="020F0502020204030204" pitchFamily="34" charset="0"/>
                <a:ea typeface="Calibri" panose="020F0502020204030204" pitchFamily="34" charset="0"/>
                <a:cs typeface="Calibri" panose="020F0502020204030204" pitchFamily="34" charset="0"/>
              </a:rPr>
              <a:t>: 6-28 September</a:t>
            </a:r>
          </a:p>
        </p:txBody>
      </p:sp>
      <p:sp>
        <p:nvSpPr>
          <p:cNvPr id="2" name="TextBox 1">
            <a:extLst>
              <a:ext uri="{FF2B5EF4-FFF2-40B4-BE49-F238E27FC236}">
                <a16:creationId xmlns:a16="http://schemas.microsoft.com/office/drawing/2014/main" id="{56424241-FED5-DB20-726A-FC8339139AB7}"/>
              </a:ext>
            </a:extLst>
          </p:cNvPr>
          <p:cNvSpPr txBox="1"/>
          <p:nvPr/>
        </p:nvSpPr>
        <p:spPr>
          <a:xfrm>
            <a:off x="574600" y="225468"/>
            <a:ext cx="4486497"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Assessments</a:t>
            </a:r>
          </a:p>
        </p:txBody>
      </p:sp>
      <p:grpSp>
        <p:nvGrpSpPr>
          <p:cNvPr id="10" name="Group 9">
            <a:extLst>
              <a:ext uri="{FF2B5EF4-FFF2-40B4-BE49-F238E27FC236}">
                <a16:creationId xmlns:a16="http://schemas.microsoft.com/office/drawing/2014/main" id="{9D33C386-6184-9534-C960-D26FD2498173}"/>
              </a:ext>
            </a:extLst>
          </p:cNvPr>
          <p:cNvGrpSpPr/>
          <p:nvPr/>
        </p:nvGrpSpPr>
        <p:grpSpPr>
          <a:xfrm>
            <a:off x="1180288" y="3806868"/>
            <a:ext cx="9831424" cy="3051132"/>
            <a:chOff x="691635" y="3806868"/>
            <a:chExt cx="9831424" cy="3051132"/>
          </a:xfrm>
        </p:grpSpPr>
        <p:pic>
          <p:nvPicPr>
            <p:cNvPr id="9" name="Picture 8">
              <a:extLst>
                <a:ext uri="{FF2B5EF4-FFF2-40B4-BE49-F238E27FC236}">
                  <a16:creationId xmlns:a16="http://schemas.microsoft.com/office/drawing/2014/main" id="{6D78447A-AF24-52EA-C81A-25A2E0855A3D}"/>
                </a:ext>
              </a:extLst>
            </p:cNvPr>
            <p:cNvPicPr>
              <a:picLocks noChangeAspect="1"/>
            </p:cNvPicPr>
            <p:nvPr/>
          </p:nvPicPr>
          <p:blipFill>
            <a:blip r:embed="rId3"/>
            <a:stretch>
              <a:fillRect/>
            </a:stretch>
          </p:blipFill>
          <p:spPr>
            <a:xfrm>
              <a:off x="691635" y="3806868"/>
              <a:ext cx="6780292" cy="3051132"/>
            </a:xfrm>
            <a:prstGeom prst="rect">
              <a:avLst/>
            </a:prstGeom>
          </p:spPr>
        </p:pic>
        <p:pic>
          <p:nvPicPr>
            <p:cNvPr id="6" name="Picture 5">
              <a:extLst>
                <a:ext uri="{FF2B5EF4-FFF2-40B4-BE49-F238E27FC236}">
                  <a16:creationId xmlns:a16="http://schemas.microsoft.com/office/drawing/2014/main" id="{9B1FC125-8F21-3069-6503-1C5BD94E3E8F}"/>
                </a:ext>
              </a:extLst>
            </p:cNvPr>
            <p:cNvPicPr>
              <a:picLocks noChangeAspect="1"/>
            </p:cNvPicPr>
            <p:nvPr/>
          </p:nvPicPr>
          <p:blipFill>
            <a:blip r:embed="rId4"/>
            <a:stretch>
              <a:fillRect/>
            </a:stretch>
          </p:blipFill>
          <p:spPr>
            <a:xfrm>
              <a:off x="7471927" y="3806868"/>
              <a:ext cx="3051132" cy="3051132"/>
            </a:xfrm>
            <a:prstGeom prst="rect">
              <a:avLst/>
            </a:prstGeom>
          </p:spPr>
        </p:pic>
      </p:grpSp>
    </p:spTree>
    <p:extLst>
      <p:ext uri="{BB962C8B-B14F-4D97-AF65-F5344CB8AC3E}">
        <p14:creationId xmlns:p14="http://schemas.microsoft.com/office/powerpoint/2010/main" val="1224661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08552" y="5855567"/>
            <a:ext cx="2547078" cy="677108"/>
          </a:xfrm>
          <a:prstGeom prst="rect">
            <a:avLst/>
          </a:prstGeom>
        </p:spPr>
      </p:pic>
      <p:sp>
        <p:nvSpPr>
          <p:cNvPr id="7" name="Google Shape;136;p18">
            <a:extLst>
              <a:ext uri="{FF2B5EF4-FFF2-40B4-BE49-F238E27FC236}">
                <a16:creationId xmlns:a16="http://schemas.microsoft.com/office/drawing/2014/main" id="{B205A8DC-F660-CCE8-96DC-FCE718722A3D}"/>
              </a:ext>
            </a:extLst>
          </p:cNvPr>
          <p:cNvSpPr txBox="1"/>
          <p:nvPr/>
        </p:nvSpPr>
        <p:spPr>
          <a:xfrm>
            <a:off x="751868" y="1609671"/>
            <a:ext cx="4186715" cy="3816389"/>
          </a:xfrm>
          <a:prstGeom prst="rect">
            <a:avLst/>
          </a:prstGeom>
          <a:noFill/>
          <a:ln>
            <a:noFill/>
          </a:ln>
        </p:spPr>
        <p:txBody>
          <a:bodyPr spcFirstLastPara="1" wrap="square" lIns="91425" tIns="45700" rIns="91425" bIns="45700" anchor="t" anchorCtr="0">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Meeting with Key Officials: </a:t>
            </a:r>
            <a:b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Met with the Principal Secretary and Director of Education, UT Ladakh, to brief them on the </a:t>
            </a:r>
            <a:r>
              <a:rPr kumimoji="0" lang="en-US" altLang="en-US" sz="2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ALfA</a:t>
            </a: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program.</a:t>
            </a:r>
          </a:p>
          <a:p>
            <a:pPr marL="0" marR="0" lvl="0" indent="0" algn="l" defTabSz="914400" rtl="0" eaLnBrk="0" fontAlgn="base" latinLnBrk="0" hangingPunct="0">
              <a:lnSpc>
                <a:spcPct val="100000"/>
              </a:lnSpc>
              <a:spcBef>
                <a:spcPct val="0"/>
              </a:spcBef>
              <a:spcAft>
                <a:spcPct val="0"/>
              </a:spcAft>
              <a:buClrTx/>
              <a:buSzTx/>
              <a:tabLst/>
            </a:pPr>
            <a:endParaRPr lang="en-US" altLang="en-US" sz="2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Permissions: </a:t>
            </a:r>
            <a:b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Sought permission from the Chief Education Officer, </a:t>
            </a:r>
            <a:r>
              <a:rPr kumimoji="0" lang="en-US" altLang="en-US" sz="2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Leh</a:t>
            </a: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to implement the program in 30 schools.</a:t>
            </a:r>
          </a:p>
        </p:txBody>
      </p:sp>
      <p:sp>
        <p:nvSpPr>
          <p:cNvPr id="2" name="TextBox 1">
            <a:extLst>
              <a:ext uri="{FF2B5EF4-FFF2-40B4-BE49-F238E27FC236}">
                <a16:creationId xmlns:a16="http://schemas.microsoft.com/office/drawing/2014/main" id="{D77CC10A-2A5D-C2B6-37C8-208BC6768F61}"/>
              </a:ext>
            </a:extLst>
          </p:cNvPr>
          <p:cNvSpPr txBox="1"/>
          <p:nvPr/>
        </p:nvSpPr>
        <p:spPr>
          <a:xfrm>
            <a:off x="699860" y="663879"/>
            <a:ext cx="4911800"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Government Engagement</a:t>
            </a:r>
          </a:p>
        </p:txBody>
      </p:sp>
      <p:pic>
        <p:nvPicPr>
          <p:cNvPr id="4" name="Picture 3">
            <a:extLst>
              <a:ext uri="{FF2B5EF4-FFF2-40B4-BE49-F238E27FC236}">
                <a16:creationId xmlns:a16="http://schemas.microsoft.com/office/drawing/2014/main" id="{4A75D6F4-182B-3594-8243-8ACAC51E836F}"/>
              </a:ext>
            </a:extLst>
          </p:cNvPr>
          <p:cNvPicPr>
            <a:picLocks noChangeAspect="1"/>
          </p:cNvPicPr>
          <p:nvPr/>
        </p:nvPicPr>
        <p:blipFill>
          <a:blip r:embed="rId3"/>
          <a:stretch>
            <a:fillRect/>
          </a:stretch>
        </p:blipFill>
        <p:spPr>
          <a:xfrm>
            <a:off x="5339640" y="1709394"/>
            <a:ext cx="6043808" cy="4532856"/>
          </a:xfrm>
          <a:prstGeom prst="rect">
            <a:avLst/>
          </a:prstGeom>
        </p:spPr>
      </p:pic>
    </p:spTree>
    <p:extLst>
      <p:ext uri="{BB962C8B-B14F-4D97-AF65-F5344CB8AC3E}">
        <p14:creationId xmlns:p14="http://schemas.microsoft.com/office/powerpoint/2010/main" val="2307421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940075" y="5591118"/>
            <a:ext cx="2547078" cy="677108"/>
          </a:xfrm>
          <a:prstGeom prst="rect">
            <a:avLst/>
          </a:prstGeom>
        </p:spPr>
      </p:pic>
      <p:sp>
        <p:nvSpPr>
          <p:cNvPr id="5" name="Google Shape;136;p18">
            <a:extLst>
              <a:ext uri="{FF2B5EF4-FFF2-40B4-BE49-F238E27FC236}">
                <a16:creationId xmlns:a16="http://schemas.microsoft.com/office/drawing/2014/main" id="{3D93E0C7-1651-BCA4-DDDA-222923074C01}"/>
              </a:ext>
            </a:extLst>
          </p:cNvPr>
          <p:cNvSpPr txBox="1"/>
          <p:nvPr/>
        </p:nvSpPr>
        <p:spPr>
          <a:xfrm>
            <a:off x="699860" y="1492972"/>
            <a:ext cx="4186715" cy="3139281"/>
          </a:xfrm>
          <a:prstGeom prst="rect">
            <a:avLst/>
          </a:prstGeom>
          <a:noFill/>
          <a:ln>
            <a:noFill/>
          </a:ln>
        </p:spPr>
        <p:txBody>
          <a:bodyPr spcFirstLastPara="1" wrap="square" lIns="91425" tIns="45700" rIns="91425" bIns="45700" anchor="t" anchorCtr="0">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Physical Training in </a:t>
            </a:r>
            <a:r>
              <a:rPr kumimoji="0" lang="en-US" altLang="en-US" sz="22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Leh</a:t>
            </a:r>
            <a:b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lang="en-US" sz="2200" b="1" kern="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2 days</a:t>
            </a:r>
            <a:r>
              <a:rPr lang="en-US" sz="2200" kern="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 and 27</a:t>
            </a:r>
            <a:r>
              <a:rPr lang="en-US" sz="2200" kern="0" baseline="30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a:t>
            </a:r>
            <a:r>
              <a:rPr lang="en-US" sz="2200" kern="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February 2024</a:t>
            </a:r>
          </a:p>
          <a:p>
            <a:pPr marL="0" marR="0" lvl="0" indent="0" algn="l" defTabSz="914400" rtl="0" eaLnBrk="0" fontAlgn="base" latinLnBrk="0" hangingPunct="0">
              <a:lnSpc>
                <a:spcPct val="100000"/>
              </a:lnSpc>
              <a:spcBef>
                <a:spcPct val="0"/>
              </a:spcBef>
              <a:spcAft>
                <a:spcPct val="0"/>
              </a:spcAft>
              <a:buClrTx/>
              <a:buSzTx/>
              <a:tabLst/>
            </a:pP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Attended by 60+ persons (Head teacher and 1 primary teacher)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Online Refresher Training</a:t>
            </a: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b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2 hours</a:t>
            </a: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6th April 2024 </a:t>
            </a:r>
            <a:b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Attended by 30+ teachers (1 from each school)</a:t>
            </a:r>
          </a:p>
        </p:txBody>
      </p:sp>
      <p:sp>
        <p:nvSpPr>
          <p:cNvPr id="4" name="TextBox 3">
            <a:extLst>
              <a:ext uri="{FF2B5EF4-FFF2-40B4-BE49-F238E27FC236}">
                <a16:creationId xmlns:a16="http://schemas.microsoft.com/office/drawing/2014/main" id="{BF7CE304-947F-B799-BE81-ACFC486555DD}"/>
              </a:ext>
            </a:extLst>
          </p:cNvPr>
          <p:cNvSpPr txBox="1"/>
          <p:nvPr/>
        </p:nvSpPr>
        <p:spPr>
          <a:xfrm>
            <a:off x="699860" y="663879"/>
            <a:ext cx="2074655"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Training</a:t>
            </a:r>
          </a:p>
        </p:txBody>
      </p:sp>
      <p:pic>
        <p:nvPicPr>
          <p:cNvPr id="9" name="Picture 8">
            <a:extLst>
              <a:ext uri="{FF2B5EF4-FFF2-40B4-BE49-F238E27FC236}">
                <a16:creationId xmlns:a16="http://schemas.microsoft.com/office/drawing/2014/main" id="{21570871-B1E0-0C64-CF80-C8E915935914}"/>
              </a:ext>
            </a:extLst>
          </p:cNvPr>
          <p:cNvPicPr>
            <a:picLocks noChangeAspect="1"/>
          </p:cNvPicPr>
          <p:nvPr/>
        </p:nvPicPr>
        <p:blipFill>
          <a:blip r:embed="rId3"/>
          <a:stretch>
            <a:fillRect/>
          </a:stretch>
        </p:blipFill>
        <p:spPr>
          <a:xfrm>
            <a:off x="5201854" y="1061393"/>
            <a:ext cx="6039633" cy="4529725"/>
          </a:xfrm>
          <a:prstGeom prst="rect">
            <a:avLst/>
          </a:prstGeom>
        </p:spPr>
      </p:pic>
    </p:spTree>
    <p:extLst>
      <p:ext uri="{BB962C8B-B14F-4D97-AF65-F5344CB8AC3E}">
        <p14:creationId xmlns:p14="http://schemas.microsoft.com/office/powerpoint/2010/main" val="610492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9172423" y="406393"/>
            <a:ext cx="2547078" cy="677108"/>
          </a:xfrm>
          <a:prstGeom prst="rect">
            <a:avLst/>
          </a:prstGeom>
        </p:spPr>
      </p:pic>
      <p:graphicFrame>
        <p:nvGraphicFramePr>
          <p:cNvPr id="9" name="Table 8">
            <a:extLst>
              <a:ext uri="{FF2B5EF4-FFF2-40B4-BE49-F238E27FC236}">
                <a16:creationId xmlns:a16="http://schemas.microsoft.com/office/drawing/2014/main" id="{AF54D7C6-0C11-B551-0115-F8F33FFFD59B}"/>
              </a:ext>
            </a:extLst>
          </p:cNvPr>
          <p:cNvGraphicFramePr>
            <a:graphicFrameLocks noGrp="1"/>
          </p:cNvGraphicFramePr>
          <p:nvPr>
            <p:extLst>
              <p:ext uri="{D42A27DB-BD31-4B8C-83A1-F6EECF244321}">
                <p14:modId xmlns:p14="http://schemas.microsoft.com/office/powerpoint/2010/main" val="2624118179"/>
              </p:ext>
            </p:extLst>
          </p:nvPr>
        </p:nvGraphicFramePr>
        <p:xfrm>
          <a:off x="4321188" y="1793638"/>
          <a:ext cx="2858268" cy="2878582"/>
        </p:xfrm>
        <a:graphic>
          <a:graphicData uri="http://schemas.openxmlformats.org/drawingml/2006/table">
            <a:tbl>
              <a:tblPr firstRow="1" firstCol="1" bandRow="1"/>
              <a:tblGrid>
                <a:gridCol w="234531">
                  <a:extLst>
                    <a:ext uri="{9D8B030D-6E8A-4147-A177-3AD203B41FA5}">
                      <a16:colId xmlns:a16="http://schemas.microsoft.com/office/drawing/2014/main" val="2536327402"/>
                    </a:ext>
                  </a:extLst>
                </a:gridCol>
                <a:gridCol w="765795">
                  <a:extLst>
                    <a:ext uri="{9D8B030D-6E8A-4147-A177-3AD203B41FA5}">
                      <a16:colId xmlns:a16="http://schemas.microsoft.com/office/drawing/2014/main" val="2008801240"/>
                    </a:ext>
                  </a:extLst>
                </a:gridCol>
                <a:gridCol w="982285">
                  <a:extLst>
                    <a:ext uri="{9D8B030D-6E8A-4147-A177-3AD203B41FA5}">
                      <a16:colId xmlns:a16="http://schemas.microsoft.com/office/drawing/2014/main" val="3446068600"/>
                    </a:ext>
                  </a:extLst>
                </a:gridCol>
                <a:gridCol w="875657">
                  <a:extLst>
                    <a:ext uri="{9D8B030D-6E8A-4147-A177-3AD203B41FA5}">
                      <a16:colId xmlns:a16="http://schemas.microsoft.com/office/drawing/2014/main" val="447293200"/>
                    </a:ext>
                  </a:extLst>
                </a:gridCol>
              </a:tblGrid>
              <a:tr h="613199">
                <a:tc>
                  <a:txBody>
                    <a:bodyPr/>
                    <a:lstStyle/>
                    <a:p>
                      <a:pPr marL="0" marR="0" algn="ctr">
                        <a:lnSpc>
                          <a:spcPct val="107000"/>
                        </a:lnSpc>
                        <a:spcBef>
                          <a:spcPts val="0"/>
                        </a:spcBef>
                        <a:spcAft>
                          <a:spcPts val="0"/>
                        </a:spcAft>
                      </a:pP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800" b="1" kern="0" dirty="0">
                          <a:effectLst/>
                        </a:rPr>
                        <a:t>Block</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800" b="1" kern="0" dirty="0">
                          <a:effectLst/>
                        </a:rPr>
                        <a:t>English </a:t>
                      </a:r>
                      <a:r>
                        <a:rPr lang="en-US" sz="1900" b="1" kern="0" dirty="0">
                          <a:effectLst/>
                        </a:rPr>
                        <a:t>           </a:t>
                      </a:r>
                      <a:r>
                        <a:rPr lang="en-US" sz="1400" b="1" kern="0" dirty="0">
                          <a:effectLst/>
                        </a:rPr>
                        <a:t>(% Course Completed)</a:t>
                      </a:r>
                      <a:endParaRPr lang="en-US" sz="14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800" b="1" kern="0" dirty="0" err="1">
                          <a:effectLst/>
                        </a:rPr>
                        <a:t>Maths</a:t>
                      </a:r>
                      <a:r>
                        <a:rPr lang="en-US" sz="1800" b="1" kern="0" dirty="0">
                          <a:effectLst/>
                        </a:rPr>
                        <a:t> </a:t>
                      </a:r>
                    </a:p>
                    <a:p>
                      <a:pPr marL="0" marR="0" algn="ctr">
                        <a:lnSpc>
                          <a:spcPct val="107000"/>
                        </a:lnSpc>
                        <a:spcBef>
                          <a:spcPts val="0"/>
                        </a:spcBef>
                        <a:spcAft>
                          <a:spcPts val="0"/>
                        </a:spcAft>
                      </a:pPr>
                      <a:r>
                        <a:rPr lang="en-US" sz="1400" b="1" kern="0" dirty="0">
                          <a:effectLst/>
                        </a:rPr>
                        <a:t>(% Course Completed)</a:t>
                      </a:r>
                      <a:endParaRPr lang="en-US" sz="14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816093623"/>
                  </a:ext>
                </a:extLst>
              </a:tr>
              <a:tr h="254657">
                <a:tc>
                  <a:txBody>
                    <a:bodyPr/>
                    <a:lstStyle/>
                    <a:p>
                      <a:pPr marL="0" marR="0" algn="ctr">
                        <a:lnSpc>
                          <a:spcPct val="107000"/>
                        </a:lnSpc>
                        <a:spcBef>
                          <a:spcPts val="0"/>
                        </a:spcBef>
                        <a:spcAft>
                          <a:spcPts val="0"/>
                        </a:spcAft>
                      </a:pPr>
                      <a:r>
                        <a:rPr lang="en-US" sz="1900" kern="100" dirty="0">
                          <a:effectLst/>
                          <a:latin typeface="Calibri" panose="020F0502020204030204" pitchFamily="34" charset="0"/>
                          <a:ea typeface="Calibri" panose="020F0502020204030204" pitchFamily="34" charset="0"/>
                          <a:cs typeface="Arial" panose="020B0604020202020204" pitchFamily="34" charset="0"/>
                        </a:rPr>
                        <a:t>1</a:t>
                      </a:r>
                    </a:p>
                  </a:txBody>
                  <a:tcPr marL="9525" marR="9525" marT="9525" marB="9525" anchor="ctr"/>
                </a:tc>
                <a:tc>
                  <a:txBody>
                    <a:bodyPr/>
                    <a:lstStyle/>
                    <a:p>
                      <a:pPr marL="0" marR="0" algn="ctr">
                        <a:lnSpc>
                          <a:spcPct val="107000"/>
                        </a:lnSpc>
                        <a:spcBef>
                          <a:spcPts val="0"/>
                        </a:spcBef>
                        <a:spcAft>
                          <a:spcPts val="0"/>
                        </a:spcAft>
                      </a:pPr>
                      <a:r>
                        <a:rPr lang="en-US" sz="1900" kern="0" dirty="0" err="1">
                          <a:effectLst/>
                        </a:rPr>
                        <a:t>Nubra</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80%</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75%</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072454505"/>
                  </a:ext>
                </a:extLst>
              </a:tr>
              <a:tr h="254657">
                <a:tc>
                  <a:txBody>
                    <a:bodyPr/>
                    <a:lstStyle/>
                    <a:p>
                      <a:pPr marL="0" marR="0" algn="ctr">
                        <a:lnSpc>
                          <a:spcPct val="107000"/>
                        </a:lnSpc>
                        <a:spcBef>
                          <a:spcPts val="0"/>
                        </a:spcBef>
                        <a:spcAft>
                          <a:spcPts val="0"/>
                        </a:spcAft>
                      </a:pPr>
                      <a:r>
                        <a:rPr lang="en-US" sz="1900" kern="100" dirty="0">
                          <a:effectLst/>
                          <a:latin typeface="Calibri" panose="020F0502020204030204" pitchFamily="34" charset="0"/>
                          <a:ea typeface="Calibri" panose="020F0502020204030204" pitchFamily="34" charset="0"/>
                          <a:cs typeface="Arial" panose="020B0604020202020204" pitchFamily="34" charset="0"/>
                        </a:rPr>
                        <a:t>2</a:t>
                      </a:r>
                    </a:p>
                  </a:txBody>
                  <a:tcPr marL="9525" marR="9525" marT="9525" marB="9525" anchor="ctr"/>
                </a:tc>
                <a:tc>
                  <a:txBody>
                    <a:bodyPr/>
                    <a:lstStyle/>
                    <a:p>
                      <a:pPr marL="0" marR="0" algn="ctr">
                        <a:lnSpc>
                          <a:spcPct val="107000"/>
                        </a:lnSpc>
                        <a:spcBef>
                          <a:spcPts val="0"/>
                        </a:spcBef>
                        <a:spcAft>
                          <a:spcPts val="0"/>
                        </a:spcAft>
                      </a:pPr>
                      <a:r>
                        <a:rPr lang="en-US" sz="1900" kern="0">
                          <a:effectLst/>
                        </a:rPr>
                        <a:t>Kharu</a:t>
                      </a:r>
                      <a:endParaRPr lang="en-US" sz="19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82%</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88%</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676957151"/>
                  </a:ext>
                </a:extLst>
              </a:tr>
              <a:tr h="254657">
                <a:tc>
                  <a:txBody>
                    <a:bodyPr/>
                    <a:lstStyle/>
                    <a:p>
                      <a:pPr marL="0" marR="0" algn="ctr">
                        <a:lnSpc>
                          <a:spcPct val="107000"/>
                        </a:lnSpc>
                        <a:spcBef>
                          <a:spcPts val="0"/>
                        </a:spcBef>
                        <a:spcAft>
                          <a:spcPts val="0"/>
                        </a:spcAft>
                      </a:pPr>
                      <a:r>
                        <a:rPr lang="en-US" sz="1900" kern="100" dirty="0">
                          <a:effectLst/>
                          <a:latin typeface="Calibri" panose="020F0502020204030204" pitchFamily="34" charset="0"/>
                          <a:ea typeface="Calibri" panose="020F0502020204030204" pitchFamily="34" charset="0"/>
                          <a:cs typeface="Arial" panose="020B0604020202020204" pitchFamily="34" charset="0"/>
                        </a:rPr>
                        <a:t>3</a:t>
                      </a:r>
                    </a:p>
                  </a:txBody>
                  <a:tcPr marL="9525" marR="9525" marT="9525" marB="9525" anchor="ctr"/>
                </a:tc>
                <a:tc>
                  <a:txBody>
                    <a:bodyPr/>
                    <a:lstStyle/>
                    <a:p>
                      <a:pPr marL="0" marR="0" algn="ctr">
                        <a:lnSpc>
                          <a:spcPct val="107000"/>
                        </a:lnSpc>
                        <a:spcBef>
                          <a:spcPts val="0"/>
                        </a:spcBef>
                        <a:spcAft>
                          <a:spcPts val="0"/>
                        </a:spcAft>
                      </a:pPr>
                      <a:r>
                        <a:rPr lang="en-US" sz="1900" kern="0">
                          <a:effectLst/>
                        </a:rPr>
                        <a:t>Nyoma</a:t>
                      </a:r>
                      <a:endParaRPr lang="en-US" sz="19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79%</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49%</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374506242"/>
                  </a:ext>
                </a:extLst>
              </a:tr>
              <a:tr h="254657">
                <a:tc>
                  <a:txBody>
                    <a:bodyPr/>
                    <a:lstStyle/>
                    <a:p>
                      <a:pPr marL="0" marR="0" algn="ctr">
                        <a:lnSpc>
                          <a:spcPct val="107000"/>
                        </a:lnSpc>
                        <a:spcBef>
                          <a:spcPts val="0"/>
                        </a:spcBef>
                        <a:spcAft>
                          <a:spcPts val="0"/>
                        </a:spcAft>
                      </a:pPr>
                      <a:r>
                        <a:rPr lang="en-US" sz="1900" kern="100" dirty="0">
                          <a:effectLst/>
                          <a:latin typeface="Calibri" panose="020F0502020204030204" pitchFamily="34" charset="0"/>
                          <a:ea typeface="Calibri" panose="020F0502020204030204" pitchFamily="34" charset="0"/>
                          <a:cs typeface="Arial" panose="020B0604020202020204" pitchFamily="34" charset="0"/>
                        </a:rPr>
                        <a:t>4</a:t>
                      </a:r>
                    </a:p>
                  </a:txBody>
                  <a:tcPr marL="9525" marR="9525" marT="9525" marB="9525" anchor="ctr"/>
                </a:tc>
                <a:tc>
                  <a:txBody>
                    <a:bodyPr/>
                    <a:lstStyle/>
                    <a:p>
                      <a:pPr marL="0" marR="0" algn="ctr">
                        <a:lnSpc>
                          <a:spcPct val="107000"/>
                        </a:lnSpc>
                        <a:spcBef>
                          <a:spcPts val="0"/>
                        </a:spcBef>
                        <a:spcAft>
                          <a:spcPts val="0"/>
                        </a:spcAft>
                      </a:pPr>
                      <a:r>
                        <a:rPr lang="en-US" sz="1900" kern="0">
                          <a:effectLst/>
                        </a:rPr>
                        <a:t>Durbuk</a:t>
                      </a:r>
                      <a:endParaRPr lang="en-US" sz="19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80%</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89%</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843440553"/>
                  </a:ext>
                </a:extLst>
              </a:tr>
              <a:tr h="254657">
                <a:tc>
                  <a:txBody>
                    <a:bodyPr/>
                    <a:lstStyle/>
                    <a:p>
                      <a:pPr marL="0" marR="0" algn="ctr">
                        <a:lnSpc>
                          <a:spcPct val="107000"/>
                        </a:lnSpc>
                        <a:spcBef>
                          <a:spcPts val="0"/>
                        </a:spcBef>
                        <a:spcAft>
                          <a:spcPts val="0"/>
                        </a:spcAft>
                      </a:pPr>
                      <a:r>
                        <a:rPr lang="en-US" sz="1900" kern="100" dirty="0">
                          <a:effectLst/>
                          <a:latin typeface="Calibri" panose="020F0502020204030204" pitchFamily="34" charset="0"/>
                          <a:ea typeface="Calibri" panose="020F0502020204030204" pitchFamily="34" charset="0"/>
                          <a:cs typeface="Arial" panose="020B0604020202020204" pitchFamily="34" charset="0"/>
                        </a:rPr>
                        <a:t>5</a:t>
                      </a:r>
                    </a:p>
                  </a:txBody>
                  <a:tcPr marL="9525" marR="9525" marT="9525" marB="9525" anchor="ctr"/>
                </a:tc>
                <a:tc>
                  <a:txBody>
                    <a:bodyPr/>
                    <a:lstStyle/>
                    <a:p>
                      <a:pPr marL="0" marR="0" algn="ctr">
                        <a:lnSpc>
                          <a:spcPct val="107000"/>
                        </a:lnSpc>
                        <a:spcBef>
                          <a:spcPts val="0"/>
                        </a:spcBef>
                        <a:spcAft>
                          <a:spcPts val="0"/>
                        </a:spcAft>
                      </a:pPr>
                      <a:r>
                        <a:rPr lang="en-US" sz="1900" kern="0">
                          <a:effectLst/>
                        </a:rPr>
                        <a:t>Khaltse</a:t>
                      </a:r>
                      <a:endParaRPr lang="en-US" sz="19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52%</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69%</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403712293"/>
                  </a:ext>
                </a:extLst>
              </a:tr>
              <a:tr h="254657">
                <a:tc>
                  <a:txBody>
                    <a:bodyPr/>
                    <a:lstStyle/>
                    <a:p>
                      <a:pPr marL="0" marR="0" algn="ctr">
                        <a:lnSpc>
                          <a:spcPct val="107000"/>
                        </a:lnSpc>
                        <a:spcBef>
                          <a:spcPts val="0"/>
                        </a:spcBef>
                        <a:spcAft>
                          <a:spcPts val="0"/>
                        </a:spcAft>
                      </a:pPr>
                      <a:r>
                        <a:rPr lang="en-US" sz="1900" kern="100" dirty="0">
                          <a:effectLst/>
                          <a:latin typeface="Calibri" panose="020F0502020204030204" pitchFamily="34" charset="0"/>
                          <a:ea typeface="Calibri" panose="020F0502020204030204" pitchFamily="34" charset="0"/>
                          <a:cs typeface="Arial" panose="020B0604020202020204" pitchFamily="34" charset="0"/>
                        </a:rPr>
                        <a:t>6</a:t>
                      </a:r>
                    </a:p>
                  </a:txBody>
                  <a:tcPr marL="9525" marR="9525" marT="9525" marB="9525" anchor="ctr"/>
                </a:tc>
                <a:tc>
                  <a:txBody>
                    <a:bodyPr/>
                    <a:lstStyle/>
                    <a:p>
                      <a:pPr marL="0" marR="0" algn="ctr">
                        <a:lnSpc>
                          <a:spcPct val="107000"/>
                        </a:lnSpc>
                        <a:spcBef>
                          <a:spcPts val="0"/>
                        </a:spcBef>
                        <a:spcAft>
                          <a:spcPts val="0"/>
                        </a:spcAft>
                      </a:pPr>
                      <a:r>
                        <a:rPr lang="en-US" sz="1900" kern="0" dirty="0" err="1">
                          <a:effectLst/>
                        </a:rPr>
                        <a:t>Leh</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65%</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7000"/>
                        </a:lnSpc>
                        <a:spcBef>
                          <a:spcPts val="0"/>
                        </a:spcBef>
                        <a:spcAft>
                          <a:spcPts val="0"/>
                        </a:spcAft>
                      </a:pPr>
                      <a:r>
                        <a:rPr lang="en-US" sz="1900" kern="0" dirty="0">
                          <a:effectLst/>
                        </a:rPr>
                        <a:t>77%</a:t>
                      </a:r>
                      <a:endParaRPr lang="en-US" sz="19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688147936"/>
                  </a:ext>
                </a:extLst>
              </a:tr>
            </a:tbl>
          </a:graphicData>
        </a:graphic>
      </p:graphicFrame>
      <p:sp>
        <p:nvSpPr>
          <p:cNvPr id="10" name="Google Shape;136;p18">
            <a:extLst>
              <a:ext uri="{FF2B5EF4-FFF2-40B4-BE49-F238E27FC236}">
                <a16:creationId xmlns:a16="http://schemas.microsoft.com/office/drawing/2014/main" id="{61691F50-46E1-E4FA-615A-1EEEA5C71B22}"/>
              </a:ext>
            </a:extLst>
          </p:cNvPr>
          <p:cNvSpPr txBox="1"/>
          <p:nvPr/>
        </p:nvSpPr>
        <p:spPr>
          <a:xfrm>
            <a:off x="614228" y="978722"/>
            <a:ext cx="3272475" cy="5581616"/>
          </a:xfrm>
          <a:prstGeom prst="rect">
            <a:avLst/>
          </a:prstGeom>
          <a:noFill/>
          <a:ln>
            <a:noFill/>
          </a:ln>
        </p:spPr>
        <p:txBody>
          <a:bodyPr spcFirstLastPara="1" wrap="square" lIns="91425" tIns="45700" rIns="91425" bIns="45700" anchor="t" anchorCtr="0">
            <a:spAutoFit/>
          </a:bodyPr>
          <a:lstStyle/>
          <a:p>
            <a:pPr lvl="1" indent="0">
              <a:lnSpc>
                <a:spcPct val="107000"/>
              </a:lnSpc>
              <a:spcAft>
                <a:spcPts val="800"/>
              </a:spcAft>
              <a:buSzPts val="1000"/>
              <a:tabLst>
                <a:tab pos="1371600" algn="l"/>
              </a:tabLst>
            </a:pPr>
            <a:r>
              <a:rPr lang="en-US" sz="2200" dirty="0">
                <a:latin typeface="Calibri" panose="020F0502020204030204" pitchFamily="34" charset="0"/>
                <a:ea typeface="Calibri" panose="020F0502020204030204" pitchFamily="34" charset="0"/>
                <a:cs typeface="Calibri" panose="020F0502020204030204" pitchFamily="34" charset="0"/>
              </a:rPr>
              <a:t>Teachers covered only the grade-appropriate modules from the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booklets, which accounted for more than </a:t>
            </a:r>
            <a:r>
              <a:rPr lang="en-US" sz="2200" b="1" dirty="0">
                <a:latin typeface="Calibri" panose="020F0502020204030204" pitchFamily="34" charset="0"/>
                <a:ea typeface="Calibri" panose="020F0502020204030204" pitchFamily="34" charset="0"/>
                <a:cs typeface="Calibri" panose="020F0502020204030204" pitchFamily="34" charset="0"/>
              </a:rPr>
              <a:t>60% of the </a:t>
            </a:r>
            <a:r>
              <a:rPr lang="en-US" sz="2200" b="1" dirty="0" err="1">
                <a:latin typeface="Calibri" panose="020F0502020204030204" pitchFamily="34" charset="0"/>
                <a:ea typeface="Calibri" panose="020F0502020204030204" pitchFamily="34" charset="0"/>
                <a:cs typeface="Calibri" panose="020F0502020204030204" pitchFamily="34" charset="0"/>
              </a:rPr>
              <a:t>ALfA</a:t>
            </a:r>
            <a:r>
              <a:rPr lang="en-US" sz="2200" b="1" dirty="0">
                <a:latin typeface="Calibri" panose="020F0502020204030204" pitchFamily="34" charset="0"/>
                <a:ea typeface="Calibri" panose="020F0502020204030204" pitchFamily="34" charset="0"/>
                <a:cs typeface="Calibri" panose="020F0502020204030204" pitchFamily="34" charset="0"/>
              </a:rPr>
              <a:t> content</a:t>
            </a:r>
            <a:r>
              <a:rPr lang="en-US" sz="2200" dirty="0">
                <a:latin typeface="Calibri" panose="020F0502020204030204" pitchFamily="34" charset="0"/>
                <a:ea typeface="Calibri" panose="020F0502020204030204" pitchFamily="34" charset="0"/>
                <a:cs typeface="Calibri" panose="020F0502020204030204" pitchFamily="34" charset="0"/>
              </a:rPr>
              <a:t> for most schools. Other enthusiastic teachers conducted extra classes purely based on the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booklets. The </a:t>
            </a:r>
            <a:r>
              <a:rPr lang="en-US" sz="2200" b="1" dirty="0">
                <a:latin typeface="Calibri" panose="020F0502020204030204" pitchFamily="34" charset="0"/>
                <a:ea typeface="Calibri" panose="020F0502020204030204" pitchFamily="34" charset="0"/>
                <a:cs typeface="Calibri" panose="020F0502020204030204" pitchFamily="34" charset="0"/>
              </a:rPr>
              <a:t>syllabus completion</a:t>
            </a:r>
            <a:r>
              <a:rPr lang="en-US" sz="2200" dirty="0">
                <a:latin typeface="Calibri" panose="020F0502020204030204" pitchFamily="34" charset="0"/>
                <a:ea typeface="Calibri" panose="020F0502020204030204" pitchFamily="34" charset="0"/>
                <a:cs typeface="Calibri" panose="020F0502020204030204" pitchFamily="34" charset="0"/>
              </a:rPr>
              <a:t> based on these selected modules was:</a:t>
            </a:r>
            <a:endParaRPr lang="en-US" sz="22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r>
              <a:rPr lang="en-US" sz="2200" dirty="0">
                <a:latin typeface="Calibri" panose="020F0502020204030204" pitchFamily="34" charset="0"/>
                <a:ea typeface="Calibri" panose="020F0502020204030204" pitchFamily="34" charset="0"/>
                <a:cs typeface="Calibri" panose="020F0502020204030204" pitchFamily="34" charset="0"/>
              </a:rPr>
              <a:t>English: 	73%</a:t>
            </a:r>
          </a:p>
          <a:p>
            <a:pPr>
              <a:spcAft>
                <a:spcPts val="0"/>
              </a:spcAft>
            </a:pPr>
            <a:r>
              <a:rPr lang="en-US" sz="2200" dirty="0" err="1">
                <a:latin typeface="Calibri" panose="020F0502020204030204" pitchFamily="34" charset="0"/>
                <a:ea typeface="Calibri" panose="020F0502020204030204" pitchFamily="34" charset="0"/>
                <a:cs typeface="Calibri" panose="020F0502020204030204" pitchFamily="34" charset="0"/>
              </a:rPr>
              <a:t>Maths</a:t>
            </a:r>
            <a:r>
              <a:rPr lang="en-US" sz="2200" dirty="0">
                <a:latin typeface="Calibri" panose="020F0502020204030204" pitchFamily="34" charset="0"/>
                <a:ea typeface="Calibri" panose="020F0502020204030204" pitchFamily="34" charset="0"/>
                <a:cs typeface="Calibri" panose="020F0502020204030204" pitchFamily="34" charset="0"/>
              </a:rPr>
              <a:t>: 		75%</a:t>
            </a:r>
          </a:p>
        </p:txBody>
      </p:sp>
      <p:sp>
        <p:nvSpPr>
          <p:cNvPr id="13" name="Google Shape;136;p18">
            <a:extLst>
              <a:ext uri="{FF2B5EF4-FFF2-40B4-BE49-F238E27FC236}">
                <a16:creationId xmlns:a16="http://schemas.microsoft.com/office/drawing/2014/main" id="{414BA7C9-5649-8F73-F56E-8D85DF92CBBF}"/>
              </a:ext>
            </a:extLst>
          </p:cNvPr>
          <p:cNvSpPr txBox="1"/>
          <p:nvPr/>
        </p:nvSpPr>
        <p:spPr>
          <a:xfrm>
            <a:off x="4321188" y="1049550"/>
            <a:ext cx="2669738" cy="64629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rgbClr val="00ABF3"/>
              </a:buClr>
              <a:buSzPts val="2300"/>
              <a:buFont typeface="Calibri"/>
              <a:buNone/>
            </a:pPr>
            <a:r>
              <a:rPr lang="en-US" b="1" dirty="0">
                <a:solidFill>
                  <a:schemeClr val="tx1"/>
                </a:solidFill>
                <a:latin typeface="Calibri"/>
                <a:ea typeface="Calibri"/>
                <a:cs typeface="Calibri"/>
                <a:sym typeface="Calibri"/>
              </a:rPr>
              <a:t>Block-wise</a:t>
            </a:r>
          </a:p>
          <a:p>
            <a:pPr marL="0" marR="0" lvl="0" indent="0" algn="l" rtl="0">
              <a:spcBef>
                <a:spcPts val="0"/>
              </a:spcBef>
              <a:spcAft>
                <a:spcPts val="0"/>
              </a:spcAft>
              <a:buClr>
                <a:srgbClr val="00ABF3"/>
              </a:buClr>
              <a:buSzPts val="2300"/>
              <a:buFont typeface="Calibri"/>
              <a:buNone/>
            </a:pPr>
            <a:r>
              <a:rPr lang="en-US" b="1" dirty="0">
                <a:solidFill>
                  <a:schemeClr val="tx1"/>
                </a:solidFill>
                <a:latin typeface="Calibri"/>
                <a:ea typeface="Calibri"/>
                <a:cs typeface="Calibri"/>
                <a:sym typeface="Calibri"/>
              </a:rPr>
              <a:t>Syllabus Completion</a:t>
            </a:r>
            <a:endParaRPr lang="en-US" dirty="0"/>
          </a:p>
        </p:txBody>
      </p:sp>
      <p:sp>
        <p:nvSpPr>
          <p:cNvPr id="2" name="TextBox 1">
            <a:extLst>
              <a:ext uri="{FF2B5EF4-FFF2-40B4-BE49-F238E27FC236}">
                <a16:creationId xmlns:a16="http://schemas.microsoft.com/office/drawing/2014/main" id="{260CF979-7BED-9E4A-DD73-7D09B98BF150}"/>
              </a:ext>
            </a:extLst>
          </p:cNvPr>
          <p:cNvSpPr txBox="1"/>
          <p:nvPr/>
        </p:nvSpPr>
        <p:spPr>
          <a:xfrm>
            <a:off x="574600" y="291449"/>
            <a:ext cx="4911800"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Syllabus Completion</a:t>
            </a:r>
          </a:p>
        </p:txBody>
      </p:sp>
      <p:pic>
        <p:nvPicPr>
          <p:cNvPr id="5" name="Picture 4">
            <a:extLst>
              <a:ext uri="{FF2B5EF4-FFF2-40B4-BE49-F238E27FC236}">
                <a16:creationId xmlns:a16="http://schemas.microsoft.com/office/drawing/2014/main" id="{94C8B836-8B73-5A6B-E908-14BF54E55359}"/>
              </a:ext>
            </a:extLst>
          </p:cNvPr>
          <p:cNvPicPr>
            <a:picLocks noChangeAspect="1"/>
          </p:cNvPicPr>
          <p:nvPr/>
        </p:nvPicPr>
        <p:blipFill>
          <a:blip r:embed="rId3"/>
          <a:stretch>
            <a:fillRect/>
          </a:stretch>
        </p:blipFill>
        <p:spPr>
          <a:xfrm>
            <a:off x="7847881" y="1188450"/>
            <a:ext cx="3871620" cy="5162160"/>
          </a:xfrm>
          <a:prstGeom prst="rect">
            <a:avLst/>
          </a:prstGeom>
        </p:spPr>
      </p:pic>
    </p:spTree>
    <p:extLst>
      <p:ext uri="{BB962C8B-B14F-4D97-AF65-F5344CB8AC3E}">
        <p14:creationId xmlns:p14="http://schemas.microsoft.com/office/powerpoint/2010/main" val="695206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74601" y="669987"/>
            <a:ext cx="5920144" cy="5847755"/>
          </a:xfrm>
          <a:prstGeom prst="rect">
            <a:avLst/>
          </a:prstGeom>
          <a:noFill/>
        </p:spPr>
        <p:txBody>
          <a:bodyPr wrap="square" numCol="1">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Numeracy</a:t>
            </a:r>
          </a:p>
          <a:p>
            <a:pPr marL="342900" indent="-342900">
              <a:buFont typeface="Arial" panose="020B0604020202020204" pitchFamily="34" charset="0"/>
              <a:buChar char="•"/>
              <a:tabLst>
                <a:tab pos="1604963" algn="l"/>
              </a:tabLst>
            </a:pPr>
            <a:r>
              <a:rPr lang="en-US" sz="2200" dirty="0">
                <a:latin typeface="Calibri" panose="020F0502020204030204" pitchFamily="34" charset="0"/>
                <a:ea typeface="Calibri" panose="020F0502020204030204" pitchFamily="34" charset="0"/>
                <a:cs typeface="Calibri" panose="020F0502020204030204" pitchFamily="34" charset="0"/>
              </a:rPr>
              <a:t>Teachers found the </a:t>
            </a:r>
            <a:r>
              <a:rPr lang="en-US" sz="2200" dirty="0" err="1">
                <a:latin typeface="Calibri" panose="020F0502020204030204" pitchFamily="34" charset="0"/>
                <a:ea typeface="Calibri" panose="020F0502020204030204" pitchFamily="34" charset="0"/>
                <a:cs typeface="Calibri" panose="020F0502020204030204" pitchFamily="34" charset="0"/>
              </a:rPr>
              <a:t>Maths</a:t>
            </a:r>
            <a:r>
              <a:rPr lang="en-US" sz="2200" dirty="0">
                <a:latin typeface="Calibri" panose="020F0502020204030204" pitchFamily="34" charset="0"/>
                <a:ea typeface="Calibri" panose="020F0502020204030204" pitchFamily="34" charset="0"/>
                <a:cs typeface="Calibri" panose="020F0502020204030204" pitchFamily="34" charset="0"/>
              </a:rPr>
              <a:t> kits highly engaging.</a:t>
            </a:r>
          </a:p>
          <a:p>
            <a:pPr marL="342900" indent="-342900">
              <a:buFont typeface="Arial" panose="020B0604020202020204" pitchFamily="34" charset="0"/>
              <a:buChar char="•"/>
              <a:tabLst>
                <a:tab pos="1604963" algn="l"/>
              </a:tabLst>
            </a:pPr>
            <a:r>
              <a:rPr lang="en-US" sz="2200" dirty="0">
                <a:latin typeface="Calibri" panose="020F0502020204030204" pitchFamily="34" charset="0"/>
                <a:ea typeface="Calibri" panose="020F0502020204030204" pitchFamily="34" charset="0"/>
                <a:cs typeface="Calibri" panose="020F0502020204030204" pitchFamily="34" charset="0"/>
              </a:rPr>
              <a:t>Children easily could abstract number operations after having done them with concrete objects </a:t>
            </a:r>
            <a:r>
              <a:rPr lang="en-US" sz="2200" dirty="0" err="1">
                <a:latin typeface="Calibri" panose="020F0502020204030204" pitchFamily="34" charset="0"/>
                <a:ea typeface="Calibri" panose="020F0502020204030204" pitchFamily="34" charset="0"/>
                <a:cs typeface="Calibri" panose="020F0502020204030204" pitchFamily="34" charset="0"/>
              </a:rPr>
              <a:t>firat</a:t>
            </a:r>
            <a:r>
              <a:rPr lang="en-US" sz="2200" dirty="0">
                <a:latin typeface="Calibri" panose="020F0502020204030204" pitchFamily="34" charset="0"/>
                <a:ea typeface="Calibri" panose="020F0502020204030204" pitchFamily="34" charset="0"/>
                <a:cs typeface="Calibri" panose="020F0502020204030204" pitchFamily="34" charset="0"/>
              </a:rPr>
              <a:t>. The clap-and-snap counting method was very effective.</a:t>
            </a: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Literacy</a:t>
            </a:r>
          </a:p>
          <a:p>
            <a:pPr marL="342900" indent="-342900">
              <a:buFont typeface="Arial" panose="020B0604020202020204" pitchFamily="34" charset="0"/>
              <a:buChar char="•"/>
              <a:tabLst>
                <a:tab pos="1711325" algn="l"/>
              </a:tabLst>
            </a:pPr>
            <a:r>
              <a:rPr lang="en-US" sz="2200" dirty="0">
                <a:latin typeface="Calibri" panose="020F0502020204030204" pitchFamily="34" charset="0"/>
                <a:ea typeface="Calibri" panose="020F0502020204030204" pitchFamily="34" charset="0"/>
                <a:cs typeface="Calibri" panose="020F0502020204030204" pitchFamily="34" charset="0"/>
              </a:rPr>
              <a:t>The pictures to sounds and known to unknown approach made language learning simple.</a:t>
            </a:r>
          </a:p>
          <a:p>
            <a:pPr marL="342900" indent="-342900">
              <a:buFont typeface="Arial" panose="020B0604020202020204" pitchFamily="34" charset="0"/>
              <a:buChar char="•"/>
              <a:tabLst>
                <a:tab pos="1711325" algn="l"/>
              </a:tabLst>
            </a:pPr>
            <a:r>
              <a:rPr lang="en-US" sz="2200" dirty="0">
                <a:latin typeface="Calibri" panose="020F0502020204030204" pitchFamily="34" charset="0"/>
                <a:ea typeface="Calibri" panose="020F0502020204030204" pitchFamily="34" charset="0"/>
                <a:cs typeface="Calibri" panose="020F0502020204030204" pitchFamily="34" charset="0"/>
              </a:rPr>
              <a:t>Decoding and blending sounds led to making it easier to read new words and sentences with understanding. </a:t>
            </a: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Peer Learning</a:t>
            </a:r>
          </a:p>
          <a:p>
            <a:pPr marL="342900" indent="-342900">
              <a:buFont typeface="Arial" panose="020B0604020202020204" pitchFamily="34" charset="0"/>
              <a:buChar char="•"/>
              <a:tabLst>
                <a:tab pos="1828800" algn="l"/>
              </a:tabLst>
            </a:pPr>
            <a:r>
              <a:rPr lang="en-US" sz="2200" dirty="0">
                <a:latin typeface="Calibri" panose="020F0502020204030204" pitchFamily="34" charset="0"/>
                <a:ea typeface="Calibri" panose="020F0502020204030204" pitchFamily="34" charset="0"/>
                <a:cs typeface="Calibri" panose="020F0502020204030204" pitchFamily="34" charset="0"/>
              </a:rPr>
              <a:t>Reduced stress and performance pressure on children in the classroom.</a:t>
            </a:r>
            <a:endPar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4"/>
          <a:stretch>
            <a:fillRect/>
          </a:stretch>
        </p:blipFill>
        <p:spPr>
          <a:xfrm>
            <a:off x="8614744" y="413266"/>
            <a:ext cx="2547078" cy="677108"/>
          </a:xfrm>
          <a:prstGeom prst="rect">
            <a:avLst/>
          </a:prstGeom>
        </p:spPr>
      </p:pic>
      <p:sp>
        <p:nvSpPr>
          <p:cNvPr id="12" name="TextBox 11">
            <a:extLst>
              <a:ext uri="{FF2B5EF4-FFF2-40B4-BE49-F238E27FC236}">
                <a16:creationId xmlns:a16="http://schemas.microsoft.com/office/drawing/2014/main" id="{2BB5FB8A-DCD0-56E1-1F82-44BF6519E6F8}"/>
              </a:ext>
            </a:extLst>
          </p:cNvPr>
          <p:cNvSpPr txBox="1"/>
          <p:nvPr/>
        </p:nvSpPr>
        <p:spPr>
          <a:xfrm>
            <a:off x="574601" y="167045"/>
            <a:ext cx="3944236"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Key Successes</a:t>
            </a:r>
          </a:p>
        </p:txBody>
      </p:sp>
      <p:pic>
        <p:nvPicPr>
          <p:cNvPr id="2" name="Ladakh Maths">
            <a:hlinkClick r:id="" action="ppaction://media"/>
            <a:extLst>
              <a:ext uri="{FF2B5EF4-FFF2-40B4-BE49-F238E27FC236}">
                <a16:creationId xmlns:a16="http://schemas.microsoft.com/office/drawing/2014/main" id="{1B6F2449-D3EE-E212-5039-FDDCAEDC73F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571951" y="3217071"/>
            <a:ext cx="5158183" cy="2908750"/>
          </a:xfrm>
          <a:prstGeom prst="rect">
            <a:avLst/>
          </a:prstGeom>
        </p:spPr>
      </p:pic>
      <p:pic>
        <p:nvPicPr>
          <p:cNvPr id="3" name="Picture 2">
            <a:extLst>
              <a:ext uri="{FF2B5EF4-FFF2-40B4-BE49-F238E27FC236}">
                <a16:creationId xmlns:a16="http://schemas.microsoft.com/office/drawing/2014/main" id="{41D3B3B0-F8C3-382A-D7DA-074500A68E29}"/>
              </a:ext>
            </a:extLst>
          </p:cNvPr>
          <p:cNvPicPr>
            <a:picLocks noChangeAspect="1"/>
          </p:cNvPicPr>
          <p:nvPr/>
        </p:nvPicPr>
        <p:blipFill rotWithShape="1">
          <a:blip r:embed="rId6">
            <a:extLst>
              <a:ext uri="{28A0092B-C50C-407E-A947-70E740481C1C}">
                <a14:useLocalDpi xmlns:a14="http://schemas.microsoft.com/office/drawing/2010/main" val="0"/>
              </a:ext>
            </a:extLst>
          </a:blip>
          <a:srcRect l="5383" t="28248" r="64402" b="30526"/>
          <a:stretch/>
        </p:blipFill>
        <p:spPr>
          <a:xfrm>
            <a:off x="10823324" y="2495686"/>
            <a:ext cx="794075" cy="569890"/>
          </a:xfrm>
          <a:prstGeom prst="rect">
            <a:avLst/>
          </a:prstGeom>
        </p:spPr>
      </p:pic>
      <p:sp>
        <p:nvSpPr>
          <p:cNvPr id="4" name="TextBox 3">
            <a:extLst>
              <a:ext uri="{FF2B5EF4-FFF2-40B4-BE49-F238E27FC236}">
                <a16:creationId xmlns:a16="http://schemas.microsoft.com/office/drawing/2014/main" id="{0169778C-74A4-5B58-A115-389AD9FCA18D}"/>
              </a:ext>
            </a:extLst>
          </p:cNvPr>
          <p:cNvSpPr txBox="1"/>
          <p:nvPr/>
        </p:nvSpPr>
        <p:spPr>
          <a:xfrm>
            <a:off x="9444941" y="2696244"/>
            <a:ext cx="1526105" cy="369332"/>
          </a:xfrm>
          <a:prstGeom prst="rect">
            <a:avLst/>
          </a:prstGeom>
          <a:noFill/>
        </p:spPr>
        <p:txBody>
          <a:bodyPr wrap="square">
            <a:spAutoFit/>
          </a:bodyPr>
          <a:lstStyle/>
          <a:p>
            <a:pPr marR="0" lvl="0" rtl="0">
              <a:spcBef>
                <a:spcPts val="0"/>
              </a:spcBef>
              <a:spcAft>
                <a:spcPts val="0"/>
              </a:spcAft>
              <a:buClr>
                <a:schemeClr val="bg1"/>
              </a:buClr>
              <a:buSzPts val="1800"/>
            </a:pPr>
            <a:r>
              <a:rPr lang="en-US" b="1" dirty="0">
                <a:solidFill>
                  <a:schemeClr val="tx1"/>
                </a:solidFill>
                <a:latin typeface="Poppins" panose="00000500000000000000" pitchFamily="2" charset="0"/>
                <a:ea typeface="Arial"/>
                <a:cs typeface="Poppins" panose="00000500000000000000" pitchFamily="2" charset="0"/>
                <a:sym typeface="Calibri"/>
              </a:rPr>
              <a:t>Play Video</a:t>
            </a:r>
            <a:endParaRPr lang="en-US" i="0" u="none" strike="noStrike" cap="none" dirty="0">
              <a:solidFill>
                <a:schemeClr val="tx1"/>
              </a:solidFill>
              <a:latin typeface="Poppins" panose="00000500000000000000" pitchFamily="2" charset="0"/>
              <a:ea typeface="Arial"/>
              <a:cs typeface="Poppins" panose="00000500000000000000" pitchFamily="2" charset="0"/>
              <a:sym typeface="Arial"/>
            </a:endParaRPr>
          </a:p>
        </p:txBody>
      </p:sp>
    </p:spTree>
    <p:extLst>
      <p:ext uri="{BB962C8B-B14F-4D97-AF65-F5344CB8AC3E}">
        <p14:creationId xmlns:p14="http://schemas.microsoft.com/office/powerpoint/2010/main" val="411551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74601" y="1020862"/>
            <a:ext cx="7038311" cy="7540526"/>
          </a:xfrm>
          <a:prstGeom prst="rect">
            <a:avLst/>
          </a:prstGeom>
          <a:noFill/>
        </p:spPr>
        <p:txBody>
          <a:bodyPr wrap="square" numCol="2">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Teachers</a:t>
            </a:r>
          </a:p>
          <a:p>
            <a:pPr marL="342900" indent="-342900">
              <a:buFont typeface="Arial" panose="020B0604020202020204" pitchFamily="34" charset="0"/>
              <a:buChar char="•"/>
              <a:tabLst>
                <a:tab pos="1658938" algn="l"/>
              </a:tabLst>
            </a:pPr>
            <a:r>
              <a:rPr lang="en-US" sz="2200" dirty="0">
                <a:latin typeface="Calibri" panose="020F0502020204030204" pitchFamily="34" charset="0"/>
                <a:ea typeface="Calibri" panose="020F0502020204030204" pitchFamily="34" charset="0"/>
                <a:cs typeface="Calibri" panose="020F0502020204030204" pitchFamily="34" charset="0"/>
              </a:rPr>
              <a:t>Found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very effective and recommended it for all schools.</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School Heads</a:t>
            </a:r>
          </a:p>
          <a:p>
            <a:pPr marL="342900" indent="-342900">
              <a:buFont typeface="Arial" panose="020B0604020202020204" pitchFamily="34" charset="0"/>
              <a:buChar char="•"/>
              <a:tabLst>
                <a:tab pos="1711325" algn="l"/>
              </a:tabLst>
            </a:pPr>
            <a:r>
              <a:rPr lang="en-US" sz="2200" dirty="0">
                <a:latin typeface="Calibri" panose="020F0502020204030204" pitchFamily="34" charset="0"/>
                <a:ea typeface="Calibri" panose="020F0502020204030204" pitchFamily="34" charset="0"/>
                <a:cs typeface="Calibri" panose="020F0502020204030204" pitchFamily="34" charset="0"/>
              </a:rPr>
              <a:t>Impressed by the new learning methods and found them practical.</a:t>
            </a: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Parents</a:t>
            </a:r>
          </a:p>
          <a:p>
            <a:pPr marL="342900" indent="-34290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Pleased with the introduction of modern, fun-filled pedagogies making learning easier.</a:t>
            </a: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Children</a:t>
            </a:r>
          </a:p>
          <a:p>
            <a:pPr marL="342900" indent="-342900">
              <a:buFont typeface="Arial" panose="020B0604020202020204" pitchFamily="34" charset="0"/>
              <a:buChar char="•"/>
            </a:pPr>
            <a:r>
              <a:rPr lang="en-US" sz="2200" dirty="0" err="1">
                <a:latin typeface="Calibri" panose="020F0502020204030204" pitchFamily="34" charset="0"/>
                <a:ea typeface="Calibri" panose="020F0502020204030204" pitchFamily="34" charset="0"/>
                <a:cs typeface="Calibri" panose="020F0502020204030204" pitchFamily="34" charset="0"/>
              </a:rPr>
              <a:t>Maths</a:t>
            </a:r>
            <a:r>
              <a:rPr lang="en-US" sz="2200" dirty="0">
                <a:latin typeface="Calibri" panose="020F0502020204030204" pitchFamily="34" charset="0"/>
                <a:ea typeface="Calibri" panose="020F0502020204030204" pitchFamily="34" charset="0"/>
                <a:cs typeface="Calibri" panose="020F0502020204030204" pitchFamily="34" charset="0"/>
              </a:rPr>
              <a:t> became easier with TLMs, and English learning improved with decoding and blending of first-sounds of known pictures.</a:t>
            </a:r>
          </a:p>
          <a:p>
            <a:endParaRPr lang="en-US" sz="2200" b="1"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Government Officials</a:t>
            </a:r>
          </a:p>
          <a:p>
            <a:pPr marL="342900" indent="-34290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Supportive of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pedagogy and keen for wider adoption.</a:t>
            </a: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614744" y="413266"/>
            <a:ext cx="2547078" cy="677108"/>
          </a:xfrm>
          <a:prstGeom prst="rect">
            <a:avLst/>
          </a:prstGeom>
        </p:spPr>
      </p:pic>
      <p:sp>
        <p:nvSpPr>
          <p:cNvPr id="12" name="TextBox 11">
            <a:extLst>
              <a:ext uri="{FF2B5EF4-FFF2-40B4-BE49-F238E27FC236}">
                <a16:creationId xmlns:a16="http://schemas.microsoft.com/office/drawing/2014/main" id="{2BB5FB8A-DCD0-56E1-1F82-44BF6519E6F8}"/>
              </a:ext>
            </a:extLst>
          </p:cNvPr>
          <p:cNvSpPr txBox="1"/>
          <p:nvPr/>
        </p:nvSpPr>
        <p:spPr>
          <a:xfrm>
            <a:off x="574601" y="167045"/>
            <a:ext cx="3944236"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Stakeholder Feedback</a:t>
            </a:r>
          </a:p>
        </p:txBody>
      </p:sp>
      <p:pic>
        <p:nvPicPr>
          <p:cNvPr id="5" name="Picture 4">
            <a:extLst>
              <a:ext uri="{FF2B5EF4-FFF2-40B4-BE49-F238E27FC236}">
                <a16:creationId xmlns:a16="http://schemas.microsoft.com/office/drawing/2014/main" id="{C6BDC12A-E7D1-E96C-368F-3F793239AB47}"/>
              </a:ext>
            </a:extLst>
          </p:cNvPr>
          <p:cNvPicPr>
            <a:picLocks noChangeAspect="1"/>
          </p:cNvPicPr>
          <p:nvPr/>
        </p:nvPicPr>
        <p:blipFill rotWithShape="1">
          <a:blip r:embed="rId3"/>
          <a:srcRect r="38858"/>
          <a:stretch/>
        </p:blipFill>
        <p:spPr>
          <a:xfrm>
            <a:off x="7830855" y="1647172"/>
            <a:ext cx="3691449" cy="4528159"/>
          </a:xfrm>
          <a:prstGeom prst="rect">
            <a:avLst/>
          </a:prstGeom>
        </p:spPr>
      </p:pic>
    </p:spTree>
    <p:extLst>
      <p:ext uri="{BB962C8B-B14F-4D97-AF65-F5344CB8AC3E}">
        <p14:creationId xmlns:p14="http://schemas.microsoft.com/office/powerpoint/2010/main" val="2414939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593478" y="5728904"/>
            <a:ext cx="2547078" cy="677108"/>
          </a:xfrm>
          <a:prstGeom prst="rect">
            <a:avLst/>
          </a:prstGeom>
        </p:spPr>
      </p:pic>
      <p:sp>
        <p:nvSpPr>
          <p:cNvPr id="5" name="Google Shape;136;p18">
            <a:extLst>
              <a:ext uri="{FF2B5EF4-FFF2-40B4-BE49-F238E27FC236}">
                <a16:creationId xmlns:a16="http://schemas.microsoft.com/office/drawing/2014/main" id="{3D93E0C7-1651-BCA4-DDDA-222923074C01}"/>
              </a:ext>
            </a:extLst>
          </p:cNvPr>
          <p:cNvSpPr txBox="1"/>
          <p:nvPr/>
        </p:nvSpPr>
        <p:spPr>
          <a:xfrm>
            <a:off x="701910" y="1002159"/>
            <a:ext cx="4295976" cy="5509160"/>
          </a:xfrm>
          <a:prstGeom prst="rect">
            <a:avLst/>
          </a:prstGeom>
          <a:noFill/>
          <a:ln>
            <a:noFill/>
          </a:ln>
        </p:spPr>
        <p:txBody>
          <a:bodyPr spcFirstLastPara="1" wrap="square" lIns="91425" tIns="45700" rIns="91425" bIns="45700" anchor="t" anchorCtr="0">
            <a:spAutoFit/>
          </a:bodyPr>
          <a:lstStyle/>
          <a:p>
            <a:r>
              <a:rPr lang="en-US" sz="2200" dirty="0">
                <a:latin typeface="Calibri" panose="020F0502020204030204" pitchFamily="34" charset="0"/>
                <a:ea typeface="Calibri" panose="020F0502020204030204" pitchFamily="34" charset="0"/>
                <a:cs typeface="Calibri" panose="020F0502020204030204" pitchFamily="34" charset="0"/>
              </a:rPr>
              <a:t>Disruptions reduced working days, with only around 30 days available from 15th April to 4th June due to teachers being assigned to </a:t>
            </a:r>
            <a:r>
              <a:rPr lang="en-US" sz="2200" dirty="0" err="1">
                <a:latin typeface="Calibri" panose="020F0502020204030204" pitchFamily="34" charset="0"/>
                <a:ea typeface="Calibri" panose="020F0502020204030204" pitchFamily="34" charset="0"/>
                <a:cs typeface="Calibri" panose="020F0502020204030204" pitchFamily="34" charset="0"/>
              </a:rPr>
              <a:t>Loksabha</a:t>
            </a:r>
            <a:r>
              <a:rPr lang="en-US" sz="2200" dirty="0">
                <a:latin typeface="Calibri" panose="020F0502020204030204" pitchFamily="34" charset="0"/>
                <a:ea typeface="Calibri" panose="020F0502020204030204" pitchFamily="34" charset="0"/>
                <a:cs typeface="Calibri" panose="020F0502020204030204" pitchFamily="34" charset="0"/>
              </a:rPr>
              <a:t> election duties in May 2024.</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dirty="0">
                <a:latin typeface="Calibri" panose="020F0502020204030204" pitchFamily="34" charset="0"/>
                <a:ea typeface="Calibri" panose="020F0502020204030204" pitchFamily="34" charset="0"/>
                <a:cs typeface="Calibri" panose="020F0502020204030204" pitchFamily="34" charset="0"/>
              </a:rPr>
              <a:t>Approximately 30 more working days were available between 15th June and the first week of September, as schools had Mid-term exams in June and a 2-week summer break in July.</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dirty="0">
                <a:latin typeface="Calibri" panose="020F0502020204030204" pitchFamily="34" charset="0"/>
                <a:ea typeface="Calibri" panose="020F0502020204030204" pitchFamily="34" charset="0"/>
                <a:cs typeface="Calibri" panose="020F0502020204030204" pitchFamily="34" charset="0"/>
              </a:rPr>
              <a:t>Midline and endline assessments also took up some days.</a:t>
            </a:r>
          </a:p>
        </p:txBody>
      </p:sp>
      <p:sp>
        <p:nvSpPr>
          <p:cNvPr id="2" name="TextBox 1">
            <a:extLst>
              <a:ext uri="{FF2B5EF4-FFF2-40B4-BE49-F238E27FC236}">
                <a16:creationId xmlns:a16="http://schemas.microsoft.com/office/drawing/2014/main" id="{2BE5DE29-331C-D1B9-6026-12BDA7918746}"/>
              </a:ext>
            </a:extLst>
          </p:cNvPr>
          <p:cNvSpPr txBox="1"/>
          <p:nvPr/>
        </p:nvSpPr>
        <p:spPr>
          <a:xfrm>
            <a:off x="701910" y="269310"/>
            <a:ext cx="4486497"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DISRUPTIONS</a:t>
            </a:r>
          </a:p>
        </p:txBody>
      </p:sp>
    </p:spTree>
    <p:extLst>
      <p:ext uri="{BB962C8B-B14F-4D97-AF65-F5344CB8AC3E}">
        <p14:creationId xmlns:p14="http://schemas.microsoft.com/office/powerpoint/2010/main" val="3941931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90770" y="1038182"/>
            <a:ext cx="3524030" cy="5509200"/>
          </a:xfrm>
          <a:prstGeom prst="rect">
            <a:avLst/>
          </a:prstGeom>
          <a:noFill/>
        </p:spPr>
        <p:txBody>
          <a:bodyPr wrap="square" numCol="1">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Overlapping Mandates</a:t>
            </a:r>
          </a:p>
          <a:p>
            <a:r>
              <a:rPr lang="en-US" sz="2200" dirty="0">
                <a:latin typeface="Calibri" panose="020F0502020204030204" pitchFamily="34" charset="0"/>
                <a:ea typeface="Calibri" panose="020F0502020204030204" pitchFamily="34" charset="0"/>
                <a:cs typeface="Calibri" panose="020F0502020204030204" pitchFamily="34" charset="0"/>
              </a:rPr>
              <a:t>Despite permission, no order was issued to allocate time for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so teachers had to fit it in alongside their regular syllabus.</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Network Problems – Remote Area</a:t>
            </a:r>
          </a:p>
          <a:p>
            <a:r>
              <a:rPr lang="en-US" sz="2200" dirty="0">
                <a:latin typeface="Calibri" panose="020F0502020204030204" pitchFamily="34" charset="0"/>
                <a:ea typeface="Calibri" panose="020F0502020204030204" pitchFamily="34" charset="0"/>
                <a:cs typeface="Calibri" panose="020F0502020204030204" pitchFamily="34" charset="0"/>
              </a:rPr>
              <a:t>The transfer of a trained teacher from MS </a:t>
            </a:r>
            <a:r>
              <a:rPr lang="en-US" sz="2200" dirty="0" err="1">
                <a:latin typeface="Calibri" panose="020F0502020204030204" pitchFamily="34" charset="0"/>
                <a:ea typeface="Calibri" panose="020F0502020204030204" pitchFamily="34" charset="0"/>
                <a:cs typeface="Calibri" panose="020F0502020204030204" pitchFamily="34" charset="0"/>
              </a:rPr>
              <a:t>Korzok</a:t>
            </a:r>
            <a:r>
              <a:rPr lang="en-US" sz="2200" dirty="0">
                <a:latin typeface="Calibri" panose="020F0502020204030204" pitchFamily="34" charset="0"/>
                <a:ea typeface="Calibri" panose="020F0502020204030204" pitchFamily="34" charset="0"/>
                <a:cs typeface="Calibri" panose="020F0502020204030204" pitchFamily="34" charset="0"/>
              </a:rPr>
              <a:t>, a remote school, caused a resource shortage. With no network access, other teachers couldn't be trained, halting the program.</a:t>
            </a: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614744" y="413266"/>
            <a:ext cx="2547078" cy="677108"/>
          </a:xfrm>
          <a:prstGeom prst="rect">
            <a:avLst/>
          </a:prstGeom>
        </p:spPr>
      </p:pic>
      <p:sp>
        <p:nvSpPr>
          <p:cNvPr id="12" name="TextBox 11">
            <a:extLst>
              <a:ext uri="{FF2B5EF4-FFF2-40B4-BE49-F238E27FC236}">
                <a16:creationId xmlns:a16="http://schemas.microsoft.com/office/drawing/2014/main" id="{2BB5FB8A-DCD0-56E1-1F82-44BF6519E6F8}"/>
              </a:ext>
            </a:extLst>
          </p:cNvPr>
          <p:cNvSpPr txBox="1"/>
          <p:nvPr/>
        </p:nvSpPr>
        <p:spPr>
          <a:xfrm>
            <a:off x="590770" y="256784"/>
            <a:ext cx="4486497"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Other Challenges</a:t>
            </a:r>
          </a:p>
        </p:txBody>
      </p:sp>
      <p:sp>
        <p:nvSpPr>
          <p:cNvPr id="2" name="TextBox 1">
            <a:extLst>
              <a:ext uri="{FF2B5EF4-FFF2-40B4-BE49-F238E27FC236}">
                <a16:creationId xmlns:a16="http://schemas.microsoft.com/office/drawing/2014/main" id="{4DA41281-A1A4-80F8-E538-06E3B2CDB530}"/>
              </a:ext>
            </a:extLst>
          </p:cNvPr>
          <p:cNvSpPr txBox="1"/>
          <p:nvPr/>
        </p:nvSpPr>
        <p:spPr>
          <a:xfrm>
            <a:off x="4074969" y="1038182"/>
            <a:ext cx="3722484" cy="4832092"/>
          </a:xfrm>
          <a:prstGeom prst="rect">
            <a:avLst/>
          </a:prstGeom>
          <a:noFill/>
        </p:spPr>
        <p:txBody>
          <a:bodyPr wrap="square" numCol="1">
            <a:spAutoFit/>
          </a:bodyPr>
          <a:lstStyle/>
          <a:p>
            <a:r>
              <a:rPr lang="en-US" sz="2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Internet Challenges in Ladakh</a:t>
            </a:r>
          </a:p>
          <a:p>
            <a:r>
              <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Internet access is limited and unreliable. Block-level offline trainings are the preferred solution.</a:t>
            </a:r>
          </a:p>
          <a:p>
            <a:endPar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a:p>
            <a:r>
              <a:rPr lang="en-US" sz="2200" b="1" dirty="0">
                <a:latin typeface="Calibri" panose="020F0502020204030204" pitchFamily="34" charset="0"/>
                <a:ea typeface="Calibri" panose="020F0502020204030204" pitchFamily="34" charset="0"/>
                <a:cs typeface="Calibri" panose="020F0502020204030204" pitchFamily="34" charset="0"/>
              </a:rPr>
              <a:t>Varied Levels of Collaboration</a:t>
            </a:r>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dirty="0">
                <a:latin typeface="Calibri" panose="020F0502020204030204" pitchFamily="34" charset="0"/>
                <a:ea typeface="Calibri" panose="020F0502020204030204" pitchFamily="34" charset="0"/>
                <a:cs typeface="Calibri" panose="020F0502020204030204" pitchFamily="34" charset="0"/>
              </a:rPr>
              <a:t>Despite regular follow-ups and visits, some teachers faced challenges in balancing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pedagogy with their syllabus due to time constraints and other responsibilities, resulting in varied levels of cooperation.</a:t>
            </a:r>
          </a:p>
        </p:txBody>
      </p:sp>
      <p:pic>
        <p:nvPicPr>
          <p:cNvPr id="4" name="Picture 3">
            <a:extLst>
              <a:ext uri="{FF2B5EF4-FFF2-40B4-BE49-F238E27FC236}">
                <a16:creationId xmlns:a16="http://schemas.microsoft.com/office/drawing/2014/main" id="{5C786ED4-0087-DF11-73CF-880D7577B91B}"/>
              </a:ext>
            </a:extLst>
          </p:cNvPr>
          <p:cNvPicPr>
            <a:picLocks noChangeAspect="1"/>
          </p:cNvPicPr>
          <p:nvPr/>
        </p:nvPicPr>
        <p:blipFill>
          <a:blip r:embed="rId3"/>
          <a:stretch>
            <a:fillRect/>
          </a:stretch>
        </p:blipFill>
        <p:spPr>
          <a:xfrm>
            <a:off x="7977161" y="1362028"/>
            <a:ext cx="3624069" cy="4832092"/>
          </a:xfrm>
          <a:prstGeom prst="rect">
            <a:avLst/>
          </a:prstGeom>
        </p:spPr>
      </p:pic>
    </p:spTree>
    <p:extLst>
      <p:ext uri="{BB962C8B-B14F-4D97-AF65-F5344CB8AC3E}">
        <p14:creationId xmlns:p14="http://schemas.microsoft.com/office/powerpoint/2010/main" val="2299663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FFE675-F135-A192-637B-841AB6919AA1}"/>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5" name="Google Shape;136;p18">
            <a:extLst>
              <a:ext uri="{FF2B5EF4-FFF2-40B4-BE49-F238E27FC236}">
                <a16:creationId xmlns:a16="http://schemas.microsoft.com/office/drawing/2014/main" id="{CB341DC6-1808-9E4C-070F-A54B02B982CF}"/>
              </a:ext>
            </a:extLst>
          </p:cNvPr>
          <p:cNvSpPr txBox="1"/>
          <p:nvPr/>
        </p:nvSpPr>
        <p:spPr>
          <a:xfrm>
            <a:off x="315411" y="2029448"/>
            <a:ext cx="2433688" cy="381638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200" b="0" i="0" u="none" strike="noStrike" kern="0" cap="none" spc="0" normalizeH="0" baseline="0" noProof="0" dirty="0">
                <a:ln>
                  <a:noFill/>
                </a:ln>
                <a:solidFill>
                  <a:srgbClr val="FFFFFF"/>
                </a:solidFill>
                <a:effectLst/>
                <a:uLnTx/>
                <a:uFillTx/>
                <a:latin typeface="Antonio" pitchFamily="2" charset="0"/>
                <a:cs typeface="Poppins" panose="00000500000000000000" pitchFamily="2" charset="0"/>
                <a:sym typeface="Arial"/>
              </a:rPr>
              <a:t>There were 3 schools in the Control Group and 26 schools in the Treatment Group.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200" b="0" i="0" u="none" strike="noStrike" kern="0" cap="none" spc="0" normalizeH="0" baseline="0" noProof="0" dirty="0">
              <a:ln>
                <a:noFill/>
              </a:ln>
              <a:solidFill>
                <a:srgbClr val="FFFFFF"/>
              </a:solidFill>
              <a:effectLst/>
              <a:uLnTx/>
              <a:uFillTx/>
              <a:latin typeface="Antonio" pitchFamily="2" charset="0"/>
              <a:cs typeface="Poppins" panose="00000500000000000000" pitchFamily="2"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200" b="0" i="0" u="none" strike="noStrike" kern="0" cap="none" spc="0" normalizeH="0" baseline="0" noProof="0" dirty="0">
                <a:ln>
                  <a:noFill/>
                </a:ln>
                <a:solidFill>
                  <a:srgbClr val="FFFFFF"/>
                </a:solidFill>
                <a:effectLst/>
                <a:uLnTx/>
                <a:uFillTx/>
                <a:latin typeface="Antonio" pitchFamily="2" charset="0"/>
                <a:cs typeface="Poppins" panose="00000500000000000000" pitchFamily="2" charset="0"/>
                <a:sym typeface="Arial"/>
              </a:rPr>
              <a:t>The progress made by Treatment Group schools varied from 22% to 77%.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200" b="0" i="0" u="none" strike="noStrike" kern="0" cap="none" spc="0" normalizeH="0" baseline="0" noProof="0" dirty="0">
                <a:ln>
                  <a:noFill/>
                </a:ln>
                <a:solidFill>
                  <a:srgbClr val="FFFFFF"/>
                </a:solidFill>
                <a:effectLst/>
                <a:uLnTx/>
                <a:uFillTx/>
                <a:latin typeface="Antonio" pitchFamily="2" charset="0"/>
                <a:cs typeface="Poppins" panose="00000500000000000000" pitchFamily="2" charset="0"/>
                <a:sym typeface="Arial"/>
              </a:rPr>
              <a:t>Two schools did not show progress.  </a:t>
            </a:r>
          </a:p>
        </p:txBody>
      </p:sp>
      <p:graphicFrame>
        <p:nvGraphicFramePr>
          <p:cNvPr id="4" name="Chart 3">
            <a:extLst>
              <a:ext uri="{FF2B5EF4-FFF2-40B4-BE49-F238E27FC236}">
                <a16:creationId xmlns:a16="http://schemas.microsoft.com/office/drawing/2014/main" id="{EB9419F8-8ED3-42F2-A9E2-E51D8E59A6FB}"/>
              </a:ext>
            </a:extLst>
          </p:cNvPr>
          <p:cNvGraphicFramePr>
            <a:graphicFrameLocks/>
          </p:cNvGraphicFramePr>
          <p:nvPr>
            <p:extLst>
              <p:ext uri="{D42A27DB-BD31-4B8C-83A1-F6EECF244321}">
                <p14:modId xmlns:p14="http://schemas.microsoft.com/office/powerpoint/2010/main" val="2843074820"/>
              </p:ext>
            </p:extLst>
          </p:nvPr>
        </p:nvGraphicFramePr>
        <p:xfrm>
          <a:off x="2874561" y="231494"/>
          <a:ext cx="9116812" cy="6395012"/>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242F5ED5-2243-EF9C-70EA-6C1983A015A5}"/>
              </a:ext>
            </a:extLst>
          </p:cNvPr>
          <p:cNvSpPr txBox="1"/>
          <p:nvPr/>
        </p:nvSpPr>
        <p:spPr>
          <a:xfrm>
            <a:off x="315411" y="338085"/>
            <a:ext cx="1987951"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Antonio" pitchFamily="2" charset="0"/>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FFFF00"/>
                </a:solidFill>
                <a:effectLst/>
                <a:uLnTx/>
                <a:uFillTx/>
                <a:latin typeface="Antonio" pitchFamily="2" charset="0"/>
                <a:ea typeface="Calibri"/>
                <a:cs typeface="Calibri"/>
                <a:sym typeface="Calibri"/>
              </a:rPr>
              <a:t>English </a:t>
            </a:r>
            <a:br>
              <a:rPr kumimoji="0" lang="en-US" sz="3200" b="1" i="0" u="none" strike="noStrike" kern="0" cap="none" spc="0" normalizeH="0" baseline="0" noProof="0" dirty="0">
                <a:ln>
                  <a:noFill/>
                </a:ln>
                <a:solidFill>
                  <a:srgbClr val="FFFF00"/>
                </a:solidFill>
                <a:effectLst/>
                <a:uLnTx/>
                <a:uFillTx/>
                <a:latin typeface="Antonio" pitchFamily="2" charset="0"/>
                <a:ea typeface="Calibri"/>
                <a:cs typeface="Calibri"/>
                <a:sym typeface="Calibri"/>
              </a:rPr>
            </a:br>
            <a:r>
              <a:rPr kumimoji="0" lang="en-US" sz="3200" b="1" i="0" u="none" strike="noStrike" kern="0" cap="none" spc="0" normalizeH="0" baseline="0" noProof="0" dirty="0">
                <a:ln>
                  <a:noFill/>
                </a:ln>
                <a:solidFill>
                  <a:srgbClr val="FFFF00"/>
                </a:solidFill>
                <a:effectLst/>
                <a:uLnTx/>
                <a:uFillTx/>
                <a:latin typeface="Antonio" pitchFamily="2" charset="0"/>
                <a:ea typeface="Calibri"/>
                <a:cs typeface="Calibri"/>
                <a:sym typeface="Calibri"/>
              </a:rPr>
              <a:t>Grade 1 </a:t>
            </a:r>
          </a:p>
        </p:txBody>
      </p:sp>
    </p:spTree>
    <p:extLst>
      <p:ext uri="{BB962C8B-B14F-4D97-AF65-F5344CB8AC3E}">
        <p14:creationId xmlns:p14="http://schemas.microsoft.com/office/powerpoint/2010/main" val="2128833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485A29-B770-0E24-D247-F3274A0CE7E4}"/>
              </a:ext>
            </a:extLst>
          </p:cNvPr>
          <p:cNvSpPr/>
          <p:nvPr/>
        </p:nvSpPr>
        <p:spPr>
          <a:xfrm>
            <a:off x="0" y="-12192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8" name="Rectangle 7">
            <a:extLst>
              <a:ext uri="{FF2B5EF4-FFF2-40B4-BE49-F238E27FC236}">
                <a16:creationId xmlns:a16="http://schemas.microsoft.com/office/drawing/2014/main" id="{56E2C7DE-201F-7E4D-25F1-4A35F992528E}"/>
              </a:ext>
            </a:extLst>
          </p:cNvPr>
          <p:cNvSpPr/>
          <p:nvPr/>
        </p:nvSpPr>
        <p:spPr>
          <a:xfrm>
            <a:off x="3250683" y="355052"/>
            <a:ext cx="8500205" cy="60457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FFFFF"/>
              </a:solidFill>
              <a:effectLst/>
              <a:uLnTx/>
              <a:uFillTx/>
              <a:latin typeface="Arial"/>
              <a:ea typeface="+mn-ea"/>
              <a:cs typeface="+mn-cs"/>
              <a:sym typeface="Arial"/>
            </a:endParaRPr>
          </a:p>
        </p:txBody>
      </p:sp>
      <p:graphicFrame>
        <p:nvGraphicFramePr>
          <p:cNvPr id="5" name="Object 4">
            <a:extLst>
              <a:ext uri="{FF2B5EF4-FFF2-40B4-BE49-F238E27FC236}">
                <a16:creationId xmlns:a16="http://schemas.microsoft.com/office/drawing/2014/main" id="{2644DDB3-32C5-4E09-9FDE-D9008DEF83BC}"/>
              </a:ext>
            </a:extLst>
          </p:cNvPr>
          <p:cNvGraphicFramePr>
            <a:graphicFrameLocks noChangeAspect="1"/>
          </p:cNvGraphicFramePr>
          <p:nvPr/>
        </p:nvGraphicFramePr>
        <p:xfrm>
          <a:off x="3250683" y="355052"/>
          <a:ext cx="8500205" cy="6234073"/>
        </p:xfrm>
        <a:graphic>
          <a:graphicData uri="http://schemas.openxmlformats.org/presentationml/2006/ole">
            <mc:AlternateContent xmlns:mc="http://schemas.openxmlformats.org/markup-compatibility/2006">
              <mc:Choice xmlns:v="urn:schemas-microsoft-com:vml" Requires="v">
                <p:oleObj name="Worksheet" r:id="rId2" imgW="9083182" imgH="7033339" progId="Excel.Sheet.12">
                  <p:embed/>
                </p:oleObj>
              </mc:Choice>
              <mc:Fallback>
                <p:oleObj name="Worksheet" r:id="rId2" imgW="9083182" imgH="7033339" progId="Excel.Sheet.12">
                  <p:embed/>
                  <p:pic>
                    <p:nvPicPr>
                      <p:cNvPr id="5" name="Object 4">
                        <a:extLst>
                          <a:ext uri="{FF2B5EF4-FFF2-40B4-BE49-F238E27FC236}">
                            <a16:creationId xmlns:a16="http://schemas.microsoft.com/office/drawing/2014/main" id="{2644DDB3-32C5-4E09-9FDE-D9008DEF83BC}"/>
                          </a:ext>
                        </a:extLst>
                      </p:cNvPr>
                      <p:cNvPicPr/>
                      <p:nvPr/>
                    </p:nvPicPr>
                    <p:blipFill>
                      <a:blip r:embed="rId3"/>
                      <a:stretch>
                        <a:fillRect/>
                      </a:stretch>
                    </p:blipFill>
                    <p:spPr>
                      <a:xfrm>
                        <a:off x="3250683" y="355052"/>
                        <a:ext cx="8500205" cy="6234073"/>
                      </a:xfrm>
                      <a:prstGeom prst="rect">
                        <a:avLst/>
                      </a:prstGeom>
                    </p:spPr>
                  </p:pic>
                </p:oleObj>
              </mc:Fallback>
            </mc:AlternateContent>
          </a:graphicData>
        </a:graphic>
      </p:graphicFrame>
      <p:sp>
        <p:nvSpPr>
          <p:cNvPr id="4" name="Google Shape;136;p18">
            <a:extLst>
              <a:ext uri="{FF2B5EF4-FFF2-40B4-BE49-F238E27FC236}">
                <a16:creationId xmlns:a16="http://schemas.microsoft.com/office/drawing/2014/main" id="{D88DDDA4-D89B-3916-C4A4-FA34F65445C4}"/>
              </a:ext>
            </a:extLst>
          </p:cNvPr>
          <p:cNvSpPr txBox="1"/>
          <p:nvPr/>
        </p:nvSpPr>
        <p:spPr>
          <a:xfrm>
            <a:off x="312611" y="436332"/>
            <a:ext cx="2198033" cy="538604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FFFF00"/>
                </a:solidFill>
                <a:effectLst/>
                <a:uLnTx/>
                <a:uFillTx/>
                <a:latin typeface="Calibri"/>
                <a:ea typeface="Calibri"/>
                <a:cs typeface="Calibri"/>
                <a:sym typeface="Calibri"/>
              </a:rPr>
              <a:t>English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FFFF00"/>
                </a:solidFill>
                <a:effectLst/>
                <a:uLnTx/>
                <a:uFillTx/>
                <a:latin typeface="Calibri"/>
                <a:ea typeface="Calibri"/>
                <a:cs typeface="Calibri"/>
                <a:sym typeface="Calibri"/>
              </a:rPr>
              <a:t>Grade 1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The average progress made was:</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45% points—Treatment Group Schools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26% points—Control Group Schools</a:t>
            </a:r>
          </a:p>
        </p:txBody>
      </p:sp>
    </p:spTree>
    <p:extLst>
      <p:ext uri="{BB962C8B-B14F-4D97-AF65-F5344CB8AC3E}">
        <p14:creationId xmlns:p14="http://schemas.microsoft.com/office/powerpoint/2010/main" val="1588567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807E22-73F1-FF1F-750E-01E7337D531A}"/>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CF969513-091A-F8B3-292B-DB2626EDFF51}"/>
              </a:ext>
            </a:extLst>
          </p:cNvPr>
          <p:cNvSpPr/>
          <p:nvPr/>
        </p:nvSpPr>
        <p:spPr>
          <a:xfrm>
            <a:off x="562518" y="1709617"/>
            <a:ext cx="11165838" cy="4824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7" name="Picture 6">
            <a:extLst>
              <a:ext uri="{FF2B5EF4-FFF2-40B4-BE49-F238E27FC236}">
                <a16:creationId xmlns:a16="http://schemas.microsoft.com/office/drawing/2014/main" id="{0ED35F1F-991F-4493-AE33-03F86A71ED0D}"/>
              </a:ext>
            </a:extLst>
          </p:cNvPr>
          <p:cNvPicPr>
            <a:picLocks noChangeAspect="1"/>
          </p:cNvPicPr>
          <p:nvPr/>
        </p:nvPicPr>
        <p:blipFill>
          <a:blip r:embed="rId2"/>
          <a:stretch>
            <a:fillRect/>
          </a:stretch>
        </p:blipFill>
        <p:spPr>
          <a:xfrm>
            <a:off x="562518" y="1709617"/>
            <a:ext cx="11165838" cy="4824076"/>
          </a:xfrm>
          <a:prstGeom prst="rect">
            <a:avLst/>
          </a:prstGeom>
        </p:spPr>
      </p:pic>
      <p:sp>
        <p:nvSpPr>
          <p:cNvPr id="5" name="Google Shape;136;p18">
            <a:extLst>
              <a:ext uri="{FF2B5EF4-FFF2-40B4-BE49-F238E27FC236}">
                <a16:creationId xmlns:a16="http://schemas.microsoft.com/office/drawing/2014/main" id="{2CA72507-D269-4F39-82EE-733C00AA8C76}"/>
              </a:ext>
            </a:extLst>
          </p:cNvPr>
          <p:cNvSpPr txBox="1"/>
          <p:nvPr/>
        </p:nvSpPr>
        <p:spPr>
          <a:xfrm>
            <a:off x="433140" y="231581"/>
            <a:ext cx="4995386" cy="124645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Difference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FFFF00"/>
                </a:solidFill>
                <a:effectLst/>
                <a:uLnTx/>
                <a:uFillTx/>
                <a:latin typeface="Calibri"/>
                <a:ea typeface="Calibri"/>
                <a:cs typeface="Calibri"/>
                <a:sym typeface="Calibri"/>
              </a:rPr>
              <a:t>English Grade 1 </a:t>
            </a:r>
            <a:br>
              <a:rPr kumimoji="0" lang="en-US" sz="3200" b="1" i="0" u="none" strike="noStrike" kern="0" cap="none" spc="0" normalizeH="0" baseline="0" noProof="0" dirty="0">
                <a:ln>
                  <a:noFill/>
                </a:ln>
                <a:solidFill>
                  <a:srgbClr val="FFFF00"/>
                </a:solidFill>
                <a:effectLst/>
                <a:uLnTx/>
                <a:uFillTx/>
                <a:latin typeface="Calibri"/>
                <a:ea typeface="Calibri"/>
                <a:cs typeface="Calibri"/>
                <a:sym typeface="Calibri"/>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Difference-in-Difference was 22.66%</a:t>
            </a:r>
          </a:p>
        </p:txBody>
      </p:sp>
    </p:spTree>
    <p:extLst>
      <p:ext uri="{BB962C8B-B14F-4D97-AF65-F5344CB8AC3E}">
        <p14:creationId xmlns:p14="http://schemas.microsoft.com/office/powerpoint/2010/main" val="3971903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A451E51-8E92-A19A-C2EE-DEC400821722}"/>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1FC18E3C-D512-8F39-D9D8-04506B1B9906}"/>
              </a:ext>
            </a:extLst>
          </p:cNvPr>
          <p:cNvSpPr/>
          <p:nvPr/>
        </p:nvSpPr>
        <p:spPr>
          <a:xfrm>
            <a:off x="2905247" y="247846"/>
            <a:ext cx="8981954" cy="63623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0F047795-0EF0-049F-CD61-8382C9DC9EA6}"/>
              </a:ext>
            </a:extLst>
          </p:cNvPr>
          <p:cNvSpPr txBox="1"/>
          <p:nvPr/>
        </p:nvSpPr>
        <p:spPr>
          <a:xfrm>
            <a:off x="243163" y="340444"/>
            <a:ext cx="2407440" cy="355477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1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There were </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3 schools in the </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Control Group </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and 26 schools</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in the Treatment Group. </a:t>
            </a:r>
          </a:p>
        </p:txBody>
      </p:sp>
      <p:graphicFrame>
        <p:nvGraphicFramePr>
          <p:cNvPr id="5" name="Chart 4">
            <a:extLst>
              <a:ext uri="{FF2B5EF4-FFF2-40B4-BE49-F238E27FC236}">
                <a16:creationId xmlns:a16="http://schemas.microsoft.com/office/drawing/2014/main" id="{3BAE8363-5705-4650-A868-C6C8A8404AC8}"/>
              </a:ext>
            </a:extLst>
          </p:cNvPr>
          <p:cNvGraphicFramePr>
            <a:graphicFrameLocks/>
          </p:cNvGraphicFramePr>
          <p:nvPr>
            <p:extLst>
              <p:ext uri="{D42A27DB-BD31-4B8C-83A1-F6EECF244321}">
                <p14:modId xmlns:p14="http://schemas.microsoft.com/office/powerpoint/2010/main" val="1567439853"/>
              </p:ext>
            </p:extLst>
          </p:nvPr>
        </p:nvGraphicFramePr>
        <p:xfrm>
          <a:off x="2905247" y="247846"/>
          <a:ext cx="8981954" cy="637287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55521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37A95CB-898F-EA29-A440-79457B3D5087}"/>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 name="Rectangle 2">
            <a:extLst>
              <a:ext uri="{FF2B5EF4-FFF2-40B4-BE49-F238E27FC236}">
                <a16:creationId xmlns:a16="http://schemas.microsoft.com/office/drawing/2014/main" id="{20126B16-EA5A-C72C-E9B4-8A29ADDC25D0}"/>
              </a:ext>
            </a:extLst>
          </p:cNvPr>
          <p:cNvSpPr/>
          <p:nvPr/>
        </p:nvSpPr>
        <p:spPr>
          <a:xfrm>
            <a:off x="3409634" y="218440"/>
            <a:ext cx="8479152" cy="6421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C9FBE9ED-D47A-49D1-9EE6-EAEF499EF61E}"/>
              </a:ext>
            </a:extLst>
          </p:cNvPr>
          <p:cNvSpPr txBox="1"/>
          <p:nvPr/>
        </p:nvSpPr>
        <p:spPr>
          <a:xfrm>
            <a:off x="415301" y="877364"/>
            <a:ext cx="2628766" cy="501671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1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The average progress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made was:</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42% points—Treatment Group Schools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17% points—</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Control Group Schools</a:t>
            </a:r>
          </a:p>
        </p:txBody>
      </p:sp>
      <p:graphicFrame>
        <p:nvGraphicFramePr>
          <p:cNvPr id="2" name="Object 1">
            <a:extLst>
              <a:ext uri="{FF2B5EF4-FFF2-40B4-BE49-F238E27FC236}">
                <a16:creationId xmlns:a16="http://schemas.microsoft.com/office/drawing/2014/main" id="{C4F03CFD-592B-4B14-8F5C-55995E541A38}"/>
              </a:ext>
            </a:extLst>
          </p:cNvPr>
          <p:cNvGraphicFramePr>
            <a:graphicFrameLocks noChangeAspect="1"/>
          </p:cNvGraphicFramePr>
          <p:nvPr/>
        </p:nvGraphicFramePr>
        <p:xfrm>
          <a:off x="3186071" y="141576"/>
          <a:ext cx="8767604" cy="6639560"/>
        </p:xfrm>
        <a:graphic>
          <a:graphicData uri="http://schemas.openxmlformats.org/presentationml/2006/ole">
            <mc:AlternateContent xmlns:mc="http://schemas.openxmlformats.org/markup-compatibility/2006">
              <mc:Choice xmlns:v="urn:schemas-microsoft-com:vml" Requires="v">
                <p:oleObj name="Worksheet" r:id="rId2" imgW="9044807" imgH="6850547" progId="Excel.Sheet.12">
                  <p:embed/>
                </p:oleObj>
              </mc:Choice>
              <mc:Fallback>
                <p:oleObj name="Worksheet" r:id="rId2" imgW="9044807" imgH="6850547" progId="Excel.Sheet.12">
                  <p:embed/>
                  <p:pic>
                    <p:nvPicPr>
                      <p:cNvPr id="2" name="Object 1">
                        <a:extLst>
                          <a:ext uri="{FF2B5EF4-FFF2-40B4-BE49-F238E27FC236}">
                            <a16:creationId xmlns:a16="http://schemas.microsoft.com/office/drawing/2014/main" id="{C4F03CFD-592B-4B14-8F5C-55995E541A38}"/>
                          </a:ext>
                        </a:extLst>
                      </p:cNvPr>
                      <p:cNvPicPr/>
                      <p:nvPr/>
                    </p:nvPicPr>
                    <p:blipFill>
                      <a:blip r:embed="rId3"/>
                      <a:stretch>
                        <a:fillRect/>
                      </a:stretch>
                    </p:blipFill>
                    <p:spPr>
                      <a:xfrm>
                        <a:off x="3186071" y="141576"/>
                        <a:ext cx="8767604" cy="6639560"/>
                      </a:xfrm>
                      <a:prstGeom prst="rect">
                        <a:avLst/>
                      </a:prstGeom>
                    </p:spPr>
                  </p:pic>
                </p:oleObj>
              </mc:Fallback>
            </mc:AlternateContent>
          </a:graphicData>
        </a:graphic>
      </p:graphicFrame>
    </p:spTree>
    <p:extLst>
      <p:ext uri="{BB962C8B-B14F-4D97-AF65-F5344CB8AC3E}">
        <p14:creationId xmlns:p14="http://schemas.microsoft.com/office/powerpoint/2010/main" val="4219890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7ADC57-E717-6566-457A-092D1D4D3DD0}"/>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A17FA021-2755-C906-60A0-D21A34C667A0}"/>
              </a:ext>
            </a:extLst>
          </p:cNvPr>
          <p:cNvSpPr/>
          <p:nvPr/>
        </p:nvSpPr>
        <p:spPr>
          <a:xfrm>
            <a:off x="617444" y="1670000"/>
            <a:ext cx="11107196" cy="48937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4" name="Picture 3">
            <a:extLst>
              <a:ext uri="{FF2B5EF4-FFF2-40B4-BE49-F238E27FC236}">
                <a16:creationId xmlns:a16="http://schemas.microsoft.com/office/drawing/2014/main" id="{19C0BF45-858A-45F2-A2E8-1AC1A65EE4B0}"/>
              </a:ext>
            </a:extLst>
          </p:cNvPr>
          <p:cNvPicPr>
            <a:picLocks noChangeAspect="1"/>
          </p:cNvPicPr>
          <p:nvPr/>
        </p:nvPicPr>
        <p:blipFill>
          <a:blip r:embed="rId2"/>
          <a:stretch>
            <a:fillRect/>
          </a:stretch>
        </p:blipFill>
        <p:spPr>
          <a:xfrm>
            <a:off x="617444" y="1670000"/>
            <a:ext cx="11107196" cy="4893764"/>
          </a:xfrm>
          <a:prstGeom prst="rect">
            <a:avLst/>
          </a:prstGeom>
        </p:spPr>
      </p:pic>
      <p:sp>
        <p:nvSpPr>
          <p:cNvPr id="8" name="Google Shape;136;p18">
            <a:extLst>
              <a:ext uri="{FF2B5EF4-FFF2-40B4-BE49-F238E27FC236}">
                <a16:creationId xmlns:a16="http://schemas.microsoft.com/office/drawing/2014/main" id="{FE2C2651-A7CF-0888-4CD9-7A844F3D3809}"/>
              </a:ext>
            </a:extLst>
          </p:cNvPr>
          <p:cNvSpPr txBox="1"/>
          <p:nvPr/>
        </p:nvSpPr>
        <p:spPr>
          <a:xfrm>
            <a:off x="237373" y="294236"/>
            <a:ext cx="4405747" cy="124645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Difference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1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Arial"/>
                <a:cs typeface="Arial"/>
                <a:sym typeface="Arial"/>
              </a:rPr>
              <a:t>Difference-in-Difference was 27.58%</a:t>
            </a:r>
          </a:p>
        </p:txBody>
      </p:sp>
    </p:spTree>
    <p:extLst>
      <p:ext uri="{BB962C8B-B14F-4D97-AF65-F5344CB8AC3E}">
        <p14:creationId xmlns:p14="http://schemas.microsoft.com/office/powerpoint/2010/main" val="1665476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17CD43-FF8A-98B4-B273-54A7071B934B}"/>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4" name="Picture 3">
            <a:extLst>
              <a:ext uri="{FF2B5EF4-FFF2-40B4-BE49-F238E27FC236}">
                <a16:creationId xmlns:a16="http://schemas.microsoft.com/office/drawing/2014/main" id="{607168DE-28A3-5179-17ED-BE3992F94497}"/>
              </a:ext>
            </a:extLst>
          </p:cNvPr>
          <p:cNvPicPr>
            <a:picLocks noChangeAspect="1"/>
          </p:cNvPicPr>
          <p:nvPr/>
        </p:nvPicPr>
        <p:blipFill rotWithShape="1">
          <a:blip r:embed="rId2"/>
          <a:srcRect b="18611"/>
          <a:stretch/>
        </p:blipFill>
        <p:spPr>
          <a:xfrm>
            <a:off x="1100137" y="379442"/>
            <a:ext cx="9991725" cy="60991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90481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937B67-0850-CF6A-E881-2C4AC4CA369C}"/>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9DABE324-B55F-CF94-1402-6F43019C145A}"/>
              </a:ext>
            </a:extLst>
          </p:cNvPr>
          <p:cNvSpPr/>
          <p:nvPr/>
        </p:nvSpPr>
        <p:spPr>
          <a:xfrm>
            <a:off x="2387600" y="235065"/>
            <a:ext cx="9508480" cy="64553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5" name="Google Shape;136;p18">
            <a:extLst>
              <a:ext uri="{FF2B5EF4-FFF2-40B4-BE49-F238E27FC236}">
                <a16:creationId xmlns:a16="http://schemas.microsoft.com/office/drawing/2014/main" id="{32588BAE-8F07-FDE0-11EA-A188FA1BBF36}"/>
              </a:ext>
            </a:extLst>
          </p:cNvPr>
          <p:cNvSpPr txBox="1"/>
          <p:nvPr/>
        </p:nvSpPr>
        <p:spPr>
          <a:xfrm>
            <a:off x="295920" y="302505"/>
            <a:ext cx="1831320" cy="41395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B0F0"/>
                </a:solidFill>
                <a:effectLst/>
                <a:uLnTx/>
                <a:uFillTx/>
                <a:latin typeface="Calibri"/>
                <a:ea typeface="Calibri"/>
                <a:cs typeface="Calibri"/>
                <a:sym typeface="Calibri"/>
              </a:rPr>
              <a:t>English Grade 2</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There were 4 schools in the Control Group and 28 schools in the Treatment Group. </a:t>
            </a:r>
          </a:p>
        </p:txBody>
      </p:sp>
      <p:graphicFrame>
        <p:nvGraphicFramePr>
          <p:cNvPr id="4" name="Chart 3">
            <a:extLst>
              <a:ext uri="{FF2B5EF4-FFF2-40B4-BE49-F238E27FC236}">
                <a16:creationId xmlns:a16="http://schemas.microsoft.com/office/drawing/2014/main" id="{FBF6C132-4864-4C88-BDEA-9E4E082F9AEB}"/>
              </a:ext>
            </a:extLst>
          </p:cNvPr>
          <p:cNvGraphicFramePr>
            <a:graphicFrameLocks/>
          </p:cNvGraphicFramePr>
          <p:nvPr>
            <p:extLst>
              <p:ext uri="{D42A27DB-BD31-4B8C-83A1-F6EECF244321}">
                <p14:modId xmlns:p14="http://schemas.microsoft.com/office/powerpoint/2010/main" val="3603878662"/>
              </p:ext>
            </p:extLst>
          </p:nvPr>
        </p:nvGraphicFramePr>
        <p:xfrm>
          <a:off x="2553959" y="235065"/>
          <a:ext cx="9342121" cy="638786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258239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8ED913C-B9C4-7D14-C6FE-F808F6E0C793}"/>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BF5ECCF3-E30E-4A29-1818-5648CF18F018}"/>
              </a:ext>
            </a:extLst>
          </p:cNvPr>
          <p:cNvSpPr/>
          <p:nvPr/>
        </p:nvSpPr>
        <p:spPr>
          <a:xfrm>
            <a:off x="2754574" y="123825"/>
            <a:ext cx="9217728" cy="66103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 name="Title 2">
            <a:extLst>
              <a:ext uri="{FF2B5EF4-FFF2-40B4-BE49-F238E27FC236}">
                <a16:creationId xmlns:a16="http://schemas.microsoft.com/office/drawing/2014/main" id="{3AE1DA21-9ADD-8FD3-4389-D76591DE0712}"/>
              </a:ext>
            </a:extLst>
          </p:cNvPr>
          <p:cNvSpPr txBox="1">
            <a:spLocks/>
          </p:cNvSpPr>
          <p:nvPr/>
        </p:nvSpPr>
        <p:spPr>
          <a:xfrm>
            <a:off x="98070" y="3202609"/>
            <a:ext cx="2788584" cy="270307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ts val="0"/>
              </a:spcBef>
              <a:spcAft>
                <a:spcPts val="0"/>
              </a:spcAft>
              <a:buClr>
                <a:srgbClr val="000000"/>
              </a:buClr>
              <a:buSzTx/>
              <a:buFont typeface="Arial"/>
              <a:buNone/>
              <a:tabLst/>
              <a:defRPr/>
            </a:pPr>
            <a:endParaRPr kumimoji="0" lang="en-US" sz="2000" b="1" i="0" u="none" strike="noStrike" kern="1200" cap="none" spc="0" normalizeH="0" baseline="0" noProof="0" dirty="0">
              <a:ln>
                <a:noFill/>
              </a:ln>
              <a:solidFill>
                <a:srgbClr val="FFFFFF"/>
              </a:solidFill>
              <a:effectLst/>
              <a:uLnTx/>
              <a:uFillTx/>
              <a:latin typeface="Calibri"/>
              <a:ea typeface="Calibri"/>
              <a:cs typeface="Calibri"/>
              <a:sym typeface="Calibri"/>
            </a:endParaRPr>
          </a:p>
        </p:txBody>
      </p:sp>
      <p:sp>
        <p:nvSpPr>
          <p:cNvPr id="6" name="Google Shape;136;p18">
            <a:extLst>
              <a:ext uri="{FF2B5EF4-FFF2-40B4-BE49-F238E27FC236}">
                <a16:creationId xmlns:a16="http://schemas.microsoft.com/office/drawing/2014/main" id="{6A9870FE-8BEB-4960-B075-ADAC68233412}"/>
              </a:ext>
            </a:extLst>
          </p:cNvPr>
          <p:cNvSpPr txBox="1"/>
          <p:nvPr/>
        </p:nvSpPr>
        <p:spPr>
          <a:xfrm>
            <a:off x="216412" y="231385"/>
            <a:ext cx="2198033" cy="501671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ABF3"/>
                </a:solidFill>
                <a:effectLst/>
                <a:uLnTx/>
                <a:uFillTx/>
                <a:latin typeface="Calibri"/>
                <a:ea typeface="Calibri"/>
                <a:cs typeface="Calibri"/>
                <a:sym typeface="Calibri"/>
              </a:rPr>
              <a:t>English Grade 2 </a:t>
            </a:r>
            <a:endParaRPr kumimoji="0" lang="en-US" sz="32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err="1">
                <a:ln>
                  <a:noFill/>
                </a:ln>
                <a:solidFill>
                  <a:srgbClr val="FFFFFF"/>
                </a:solidFill>
                <a:effectLst/>
                <a:uLnTx/>
                <a:uFillTx/>
                <a:latin typeface="Poppins" panose="00000500000000000000" pitchFamily="2" charset="0"/>
                <a:cs typeface="Poppins" panose="00000500000000000000" pitchFamily="2" charset="0"/>
                <a:sym typeface="Arial"/>
              </a:rPr>
              <a:t>ALfA</a:t>
            </a: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 Treatment Group progressed by 32.5% points.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This is twice the 16.1% points for the Control Group.</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Picture 7">
            <a:extLst>
              <a:ext uri="{FF2B5EF4-FFF2-40B4-BE49-F238E27FC236}">
                <a16:creationId xmlns:a16="http://schemas.microsoft.com/office/drawing/2014/main" id="{BFE501ED-563C-470A-BA77-03D980FD3DB1}"/>
              </a:ext>
            </a:extLst>
          </p:cNvPr>
          <p:cNvPicPr>
            <a:picLocks noChangeAspect="1"/>
          </p:cNvPicPr>
          <p:nvPr/>
        </p:nvPicPr>
        <p:blipFill>
          <a:blip r:embed="rId2"/>
          <a:stretch>
            <a:fillRect/>
          </a:stretch>
        </p:blipFill>
        <p:spPr>
          <a:xfrm>
            <a:off x="2754574" y="123825"/>
            <a:ext cx="9217728" cy="6610350"/>
          </a:xfrm>
          <a:prstGeom prst="rect">
            <a:avLst/>
          </a:prstGeom>
        </p:spPr>
      </p:pic>
    </p:spTree>
    <p:extLst>
      <p:ext uri="{BB962C8B-B14F-4D97-AF65-F5344CB8AC3E}">
        <p14:creationId xmlns:p14="http://schemas.microsoft.com/office/powerpoint/2010/main" val="3088381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7D575B9-89ED-AF50-B2AC-C6510E496361}"/>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649734EF-41F1-6055-AEC7-BC9C2C9A990A}"/>
              </a:ext>
            </a:extLst>
          </p:cNvPr>
          <p:cNvSpPr/>
          <p:nvPr/>
        </p:nvSpPr>
        <p:spPr>
          <a:xfrm>
            <a:off x="393089" y="1711857"/>
            <a:ext cx="11371356" cy="49128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4" name="Picture 3">
            <a:extLst>
              <a:ext uri="{FF2B5EF4-FFF2-40B4-BE49-F238E27FC236}">
                <a16:creationId xmlns:a16="http://schemas.microsoft.com/office/drawing/2014/main" id="{85CC82FD-BBCB-4D0D-A108-D7EF1498BA0E}"/>
              </a:ext>
            </a:extLst>
          </p:cNvPr>
          <p:cNvPicPr>
            <a:picLocks noChangeAspect="1"/>
          </p:cNvPicPr>
          <p:nvPr/>
        </p:nvPicPr>
        <p:blipFill>
          <a:blip r:embed="rId2"/>
          <a:stretch>
            <a:fillRect/>
          </a:stretch>
        </p:blipFill>
        <p:spPr>
          <a:xfrm>
            <a:off x="393089" y="1711857"/>
            <a:ext cx="11371356" cy="4912867"/>
          </a:xfrm>
          <a:prstGeom prst="rect">
            <a:avLst/>
          </a:prstGeom>
        </p:spPr>
      </p:pic>
      <p:sp>
        <p:nvSpPr>
          <p:cNvPr id="7" name="Google Shape;136;p18">
            <a:extLst>
              <a:ext uri="{FF2B5EF4-FFF2-40B4-BE49-F238E27FC236}">
                <a16:creationId xmlns:a16="http://schemas.microsoft.com/office/drawing/2014/main" id="{2D5183A6-3B7F-10C5-95B1-677842F09828}"/>
              </a:ext>
            </a:extLst>
          </p:cNvPr>
          <p:cNvSpPr txBox="1"/>
          <p:nvPr/>
        </p:nvSpPr>
        <p:spPr>
          <a:xfrm>
            <a:off x="237373" y="233276"/>
            <a:ext cx="5645267" cy="124645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Difference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B0F0"/>
                </a:solidFill>
                <a:effectLst/>
                <a:uLnTx/>
                <a:uFillTx/>
                <a:latin typeface="Calibri"/>
                <a:ea typeface="Calibri"/>
                <a:cs typeface="Calibri"/>
                <a:sym typeface="Calibri"/>
              </a:rPr>
              <a:t>English Grade 2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Difference-in-Difference was 9.98%</a:t>
            </a:r>
          </a:p>
        </p:txBody>
      </p:sp>
    </p:spTree>
    <p:extLst>
      <p:ext uri="{BB962C8B-B14F-4D97-AF65-F5344CB8AC3E}">
        <p14:creationId xmlns:p14="http://schemas.microsoft.com/office/powerpoint/2010/main" val="4100032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FF83D21-E659-0FB8-AAAD-7B5A3D1FD66A}"/>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AEBC0B3F-97B4-6AD7-1454-BB69B4BD7EA0}"/>
              </a:ext>
            </a:extLst>
          </p:cNvPr>
          <p:cNvSpPr/>
          <p:nvPr/>
        </p:nvSpPr>
        <p:spPr>
          <a:xfrm>
            <a:off x="3002974" y="189114"/>
            <a:ext cx="9016306" cy="64797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B57D0FDE-ADFA-A650-985A-DC96E16C401D}"/>
              </a:ext>
            </a:extLst>
          </p:cNvPr>
          <p:cNvSpPr txBox="1"/>
          <p:nvPr/>
        </p:nvSpPr>
        <p:spPr>
          <a:xfrm>
            <a:off x="261983" y="189114"/>
            <a:ext cx="2633617" cy="3108503"/>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2</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B050"/>
                </a:solidFill>
                <a:effectLst/>
                <a:uLnTx/>
                <a:uFillTx/>
                <a:latin typeface="Calibri"/>
                <a:ea typeface="Calibri"/>
                <a:cs typeface="Calibri"/>
                <a:sym typeface="Calibri"/>
              </a:rPr>
              <a:t>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Arial"/>
                <a:cs typeface="Arial"/>
                <a:sym typeface="Arial"/>
              </a:rPr>
              <a:t>There were 4 schools in the Control Group and 28 schools in the Treatment Group. </a:t>
            </a:r>
          </a:p>
        </p:txBody>
      </p:sp>
      <p:graphicFrame>
        <p:nvGraphicFramePr>
          <p:cNvPr id="5" name="Chart 4">
            <a:extLst>
              <a:ext uri="{FF2B5EF4-FFF2-40B4-BE49-F238E27FC236}">
                <a16:creationId xmlns:a16="http://schemas.microsoft.com/office/drawing/2014/main" id="{C2A85739-EDA8-4363-8C14-4B4A3ADB3F73}"/>
              </a:ext>
            </a:extLst>
          </p:cNvPr>
          <p:cNvGraphicFramePr>
            <a:graphicFrameLocks/>
          </p:cNvGraphicFramePr>
          <p:nvPr>
            <p:extLst>
              <p:ext uri="{D42A27DB-BD31-4B8C-83A1-F6EECF244321}">
                <p14:modId xmlns:p14="http://schemas.microsoft.com/office/powerpoint/2010/main" val="803582591"/>
              </p:ext>
            </p:extLst>
          </p:nvPr>
        </p:nvGraphicFramePr>
        <p:xfrm>
          <a:off x="3002974" y="218440"/>
          <a:ext cx="8927043" cy="642112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11137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174C3BD-5658-39D2-B878-3B71C1582D17}"/>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292A8DFF-619C-DFE4-FDAC-4D24B48C0AF5}"/>
              </a:ext>
            </a:extLst>
          </p:cNvPr>
          <p:cNvSpPr/>
          <p:nvPr/>
        </p:nvSpPr>
        <p:spPr>
          <a:xfrm>
            <a:off x="3196622" y="105322"/>
            <a:ext cx="8724006" cy="66473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7" name="Object 6">
            <a:extLst>
              <a:ext uri="{FF2B5EF4-FFF2-40B4-BE49-F238E27FC236}">
                <a16:creationId xmlns:a16="http://schemas.microsoft.com/office/drawing/2014/main" id="{FC52CB13-7B0D-4D53-AE8F-DEFC75AB8C4A}"/>
              </a:ext>
            </a:extLst>
          </p:cNvPr>
          <p:cNvGraphicFramePr>
            <a:graphicFrameLocks noChangeAspect="1"/>
          </p:cNvGraphicFramePr>
          <p:nvPr/>
        </p:nvGraphicFramePr>
        <p:xfrm>
          <a:off x="3196622" y="105322"/>
          <a:ext cx="8724006" cy="6647356"/>
        </p:xfrm>
        <a:graphic>
          <a:graphicData uri="http://schemas.openxmlformats.org/presentationml/2006/ole">
            <mc:AlternateContent xmlns:mc="http://schemas.openxmlformats.org/markup-compatibility/2006">
              <mc:Choice xmlns:v="urn:schemas-microsoft-com:vml" Requires="v">
                <p:oleObj name="Worksheet" r:id="rId2" imgW="9555687" imgH="7406640" progId="Excel.Sheet.12">
                  <p:embed/>
                </p:oleObj>
              </mc:Choice>
              <mc:Fallback>
                <p:oleObj name="Worksheet" r:id="rId2" imgW="9555687" imgH="7406640" progId="Excel.Sheet.12">
                  <p:embed/>
                  <p:pic>
                    <p:nvPicPr>
                      <p:cNvPr id="7" name="Object 6">
                        <a:extLst>
                          <a:ext uri="{FF2B5EF4-FFF2-40B4-BE49-F238E27FC236}">
                            <a16:creationId xmlns:a16="http://schemas.microsoft.com/office/drawing/2014/main" id="{FC52CB13-7B0D-4D53-AE8F-DEFC75AB8C4A}"/>
                          </a:ext>
                        </a:extLst>
                      </p:cNvPr>
                      <p:cNvPicPr/>
                      <p:nvPr/>
                    </p:nvPicPr>
                    <p:blipFill>
                      <a:blip r:embed="rId3"/>
                      <a:stretch>
                        <a:fillRect/>
                      </a:stretch>
                    </p:blipFill>
                    <p:spPr>
                      <a:xfrm>
                        <a:off x="3196622" y="105322"/>
                        <a:ext cx="8724006" cy="6647356"/>
                      </a:xfrm>
                      <a:prstGeom prst="rect">
                        <a:avLst/>
                      </a:prstGeom>
                    </p:spPr>
                  </p:pic>
                </p:oleObj>
              </mc:Fallback>
            </mc:AlternateContent>
          </a:graphicData>
        </a:graphic>
      </p:graphicFrame>
      <p:sp>
        <p:nvSpPr>
          <p:cNvPr id="4" name="Google Shape;136;p18">
            <a:extLst>
              <a:ext uri="{FF2B5EF4-FFF2-40B4-BE49-F238E27FC236}">
                <a16:creationId xmlns:a16="http://schemas.microsoft.com/office/drawing/2014/main" id="{CEBE86C1-1A24-3163-A8AE-9CCE18DDC881}"/>
              </a:ext>
            </a:extLst>
          </p:cNvPr>
          <p:cNvSpPr txBox="1"/>
          <p:nvPr/>
        </p:nvSpPr>
        <p:spPr>
          <a:xfrm>
            <a:off x="271372" y="221225"/>
            <a:ext cx="2343908" cy="384716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B050"/>
                </a:solidFill>
                <a:effectLst/>
                <a:uLnTx/>
                <a:uFillTx/>
                <a:latin typeface="Calibri"/>
                <a:ea typeface="Calibri"/>
                <a:cs typeface="Calibri"/>
                <a:sym typeface="Calibri"/>
              </a:rPr>
              <a:t>Mathematics Grade 2</a:t>
            </a:r>
            <a:endParaRPr kumimoji="0" lang="en-US" sz="32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err="1">
                <a:ln>
                  <a:noFill/>
                </a:ln>
                <a:solidFill>
                  <a:srgbClr val="FFFFFF"/>
                </a:solidFill>
                <a:effectLst/>
                <a:uLnTx/>
                <a:uFillTx/>
                <a:latin typeface="Arial"/>
                <a:cs typeface="Arial"/>
                <a:sym typeface="Arial"/>
              </a:rPr>
              <a:t>ALfA</a:t>
            </a:r>
            <a:r>
              <a:rPr kumimoji="0" lang="en-US" sz="1900" b="0" i="0" u="none" strike="noStrike" kern="0" cap="none" spc="0" normalizeH="0" baseline="0" noProof="0" dirty="0">
                <a:ln>
                  <a:noFill/>
                </a:ln>
                <a:solidFill>
                  <a:srgbClr val="FFFFFF"/>
                </a:solidFill>
                <a:effectLst/>
                <a:uLnTx/>
                <a:uFillTx/>
                <a:latin typeface="Arial"/>
                <a:cs typeface="Arial"/>
                <a:sym typeface="Arial"/>
              </a:rPr>
              <a:t> Treatment Group progressed by 34.7% points.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Arial"/>
                <a:cs typeface="Arial"/>
                <a:sym typeface="Arial"/>
              </a:rPr>
              <a:t>The Control Group progressed by 19.5% points.</a:t>
            </a:r>
          </a:p>
        </p:txBody>
      </p:sp>
    </p:spTree>
    <p:extLst>
      <p:ext uri="{BB962C8B-B14F-4D97-AF65-F5344CB8AC3E}">
        <p14:creationId xmlns:p14="http://schemas.microsoft.com/office/powerpoint/2010/main" val="20698787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B7009A-3BAA-FCAE-04FA-6F6F5653AFA9}"/>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D4E5DE1E-B6B0-470F-41E7-F111F56E55B5}"/>
              </a:ext>
            </a:extLst>
          </p:cNvPr>
          <p:cNvSpPr/>
          <p:nvPr/>
        </p:nvSpPr>
        <p:spPr>
          <a:xfrm>
            <a:off x="426720" y="1538536"/>
            <a:ext cx="11318240" cy="49841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7" name="Picture 6">
            <a:extLst>
              <a:ext uri="{FF2B5EF4-FFF2-40B4-BE49-F238E27FC236}">
                <a16:creationId xmlns:a16="http://schemas.microsoft.com/office/drawing/2014/main" id="{1CB43BC1-4D8F-4FC4-B224-F1C5F31199A6}"/>
              </a:ext>
            </a:extLst>
          </p:cNvPr>
          <p:cNvPicPr>
            <a:picLocks noChangeAspect="1"/>
          </p:cNvPicPr>
          <p:nvPr/>
        </p:nvPicPr>
        <p:blipFill rotWithShape="1">
          <a:blip r:embed="rId2"/>
          <a:srcRect b="45160"/>
          <a:stretch/>
        </p:blipFill>
        <p:spPr>
          <a:xfrm>
            <a:off x="412055" y="1546457"/>
            <a:ext cx="11367890" cy="5051039"/>
          </a:xfrm>
          <a:prstGeom prst="rect">
            <a:avLst/>
          </a:prstGeom>
        </p:spPr>
      </p:pic>
      <p:sp>
        <p:nvSpPr>
          <p:cNvPr id="4" name="Google Shape;136;p18">
            <a:extLst>
              <a:ext uri="{FF2B5EF4-FFF2-40B4-BE49-F238E27FC236}">
                <a16:creationId xmlns:a16="http://schemas.microsoft.com/office/drawing/2014/main" id="{C97A601A-9E91-970D-EE03-6A4D4C27A16A}"/>
              </a:ext>
            </a:extLst>
          </p:cNvPr>
          <p:cNvSpPr txBox="1"/>
          <p:nvPr/>
        </p:nvSpPr>
        <p:spPr>
          <a:xfrm>
            <a:off x="257693" y="162156"/>
            <a:ext cx="4873107" cy="110795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Difference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2</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Difference-in-Difference was 5.93%</a:t>
            </a:r>
          </a:p>
        </p:txBody>
      </p:sp>
    </p:spTree>
    <p:extLst>
      <p:ext uri="{BB962C8B-B14F-4D97-AF65-F5344CB8AC3E}">
        <p14:creationId xmlns:p14="http://schemas.microsoft.com/office/powerpoint/2010/main" val="25758329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8FD091F-D859-1838-D57A-731B970F8DA3}"/>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62DC094E-6E19-9A75-4225-21BB03020609}"/>
              </a:ext>
            </a:extLst>
          </p:cNvPr>
          <p:cNvSpPr/>
          <p:nvPr/>
        </p:nvSpPr>
        <p:spPr>
          <a:xfrm>
            <a:off x="2474075" y="104602"/>
            <a:ext cx="9517034" cy="67533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5" name="Google Shape;136;p18">
            <a:extLst>
              <a:ext uri="{FF2B5EF4-FFF2-40B4-BE49-F238E27FC236}">
                <a16:creationId xmlns:a16="http://schemas.microsoft.com/office/drawing/2014/main" id="{32588BAE-8F07-FDE0-11EA-A188FA1BBF36}"/>
              </a:ext>
            </a:extLst>
          </p:cNvPr>
          <p:cNvSpPr txBox="1"/>
          <p:nvPr/>
        </p:nvSpPr>
        <p:spPr>
          <a:xfrm>
            <a:off x="153843" y="203274"/>
            <a:ext cx="2166389" cy="384716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B0F0"/>
                </a:solidFill>
                <a:effectLst/>
                <a:uLnTx/>
                <a:uFillTx/>
                <a:latin typeface="Calibri"/>
                <a:ea typeface="Calibri"/>
                <a:cs typeface="Calibri"/>
                <a:sym typeface="Calibri"/>
              </a:rPr>
              <a:t>English Grade 3</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There were 4 schools in the Control Group and 23 schools in the Treatment Group. </a:t>
            </a:r>
          </a:p>
        </p:txBody>
      </p:sp>
      <p:graphicFrame>
        <p:nvGraphicFramePr>
          <p:cNvPr id="4" name="Chart 3">
            <a:extLst>
              <a:ext uri="{FF2B5EF4-FFF2-40B4-BE49-F238E27FC236}">
                <a16:creationId xmlns:a16="http://schemas.microsoft.com/office/drawing/2014/main" id="{9DAF3646-F1A9-4366-AB32-903E70A8252E}"/>
              </a:ext>
            </a:extLst>
          </p:cNvPr>
          <p:cNvGraphicFramePr>
            <a:graphicFrameLocks/>
          </p:cNvGraphicFramePr>
          <p:nvPr>
            <p:extLst>
              <p:ext uri="{D42A27DB-BD31-4B8C-83A1-F6EECF244321}">
                <p14:modId xmlns:p14="http://schemas.microsoft.com/office/powerpoint/2010/main" val="766177426"/>
              </p:ext>
            </p:extLst>
          </p:nvPr>
        </p:nvGraphicFramePr>
        <p:xfrm>
          <a:off x="2474075" y="104602"/>
          <a:ext cx="9517034" cy="675339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901862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7DA49B-616B-68F7-C21F-A2E92EAAE039}"/>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Rectangle 3">
            <a:extLst>
              <a:ext uri="{FF2B5EF4-FFF2-40B4-BE49-F238E27FC236}">
                <a16:creationId xmlns:a16="http://schemas.microsoft.com/office/drawing/2014/main" id="{DA6745DB-1F29-58A4-BC86-A1800E8E09D0}"/>
              </a:ext>
            </a:extLst>
          </p:cNvPr>
          <p:cNvSpPr/>
          <p:nvPr/>
        </p:nvSpPr>
        <p:spPr>
          <a:xfrm>
            <a:off x="2772136" y="62155"/>
            <a:ext cx="9137249" cy="67336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 name="Title 2">
            <a:extLst>
              <a:ext uri="{FF2B5EF4-FFF2-40B4-BE49-F238E27FC236}">
                <a16:creationId xmlns:a16="http://schemas.microsoft.com/office/drawing/2014/main" id="{3AE1DA21-9ADD-8FD3-4389-D76591DE0712}"/>
              </a:ext>
            </a:extLst>
          </p:cNvPr>
          <p:cNvSpPr txBox="1">
            <a:spLocks/>
          </p:cNvSpPr>
          <p:nvPr/>
        </p:nvSpPr>
        <p:spPr>
          <a:xfrm>
            <a:off x="98070" y="3202609"/>
            <a:ext cx="2788584" cy="270307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ts val="0"/>
              </a:spcBef>
              <a:spcAft>
                <a:spcPts val="0"/>
              </a:spcAft>
              <a:buClr>
                <a:srgbClr val="000000"/>
              </a:buClr>
              <a:buSzTx/>
              <a:buFont typeface="Arial"/>
              <a:buNone/>
              <a:tabLst/>
              <a:defRPr/>
            </a:pPr>
            <a:endParaRPr kumimoji="0" lang="en-US" sz="2000" b="1" i="0" u="none" strike="noStrike" kern="1200" cap="none" spc="0" normalizeH="0" baseline="0" noProof="0" dirty="0">
              <a:ln>
                <a:noFill/>
              </a:ln>
              <a:solidFill>
                <a:srgbClr val="FFFFFF"/>
              </a:solidFill>
              <a:effectLst/>
              <a:uLnTx/>
              <a:uFillTx/>
              <a:latin typeface="Calibri"/>
              <a:ea typeface="Calibri"/>
              <a:cs typeface="Calibri"/>
              <a:sym typeface="Calibri"/>
            </a:endParaRPr>
          </a:p>
        </p:txBody>
      </p:sp>
      <p:sp>
        <p:nvSpPr>
          <p:cNvPr id="6" name="Google Shape;136;p18">
            <a:extLst>
              <a:ext uri="{FF2B5EF4-FFF2-40B4-BE49-F238E27FC236}">
                <a16:creationId xmlns:a16="http://schemas.microsoft.com/office/drawing/2014/main" id="{6A9870FE-8BEB-4960-B075-ADAC68233412}"/>
              </a:ext>
            </a:extLst>
          </p:cNvPr>
          <p:cNvSpPr txBox="1"/>
          <p:nvPr/>
        </p:nvSpPr>
        <p:spPr>
          <a:xfrm>
            <a:off x="208393" y="272025"/>
            <a:ext cx="2198033" cy="450888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ABF3"/>
                </a:solidFill>
                <a:effectLst/>
                <a:uLnTx/>
                <a:uFillTx/>
                <a:latin typeface="Calibri"/>
                <a:ea typeface="Calibri"/>
                <a:cs typeface="Calibri"/>
                <a:sym typeface="Calibri"/>
              </a:rPr>
              <a:t>English Grade 3 </a:t>
            </a:r>
            <a:endParaRPr kumimoji="0" lang="en-US" sz="32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err="1">
                <a:ln>
                  <a:noFill/>
                </a:ln>
                <a:solidFill>
                  <a:srgbClr val="FFFFFF"/>
                </a:solidFill>
                <a:effectLst/>
                <a:uLnTx/>
                <a:uFillTx/>
                <a:latin typeface="Arial"/>
                <a:cs typeface="Arial"/>
                <a:sym typeface="Arial"/>
              </a:rPr>
              <a:t>ALfA</a:t>
            </a:r>
            <a:r>
              <a:rPr kumimoji="0" lang="en-US" sz="1900" b="0" i="0" u="none" strike="noStrike" kern="0" cap="none" spc="0" normalizeH="0" baseline="0" noProof="0" dirty="0">
                <a:ln>
                  <a:noFill/>
                </a:ln>
                <a:solidFill>
                  <a:srgbClr val="FFFFFF"/>
                </a:solidFill>
                <a:effectLst/>
                <a:uLnTx/>
                <a:uFillTx/>
                <a:latin typeface="Arial"/>
                <a:cs typeface="Arial"/>
                <a:sym typeface="Arial"/>
              </a:rPr>
              <a:t> Treatment Group progressed by 32.9% points.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Arial"/>
                <a:cs typeface="Arial"/>
                <a:sym typeface="Arial"/>
              </a:rPr>
              <a:t>This is </a:t>
            </a:r>
            <a:r>
              <a:rPr kumimoji="0" lang="en-US" sz="1900" b="0" i="0" u="none" strike="noStrike" kern="0" cap="none" spc="0" normalizeH="0" baseline="0" noProof="0" dirty="0" err="1">
                <a:ln>
                  <a:noFill/>
                </a:ln>
                <a:solidFill>
                  <a:srgbClr val="FFFFFF"/>
                </a:solidFill>
                <a:effectLst/>
                <a:uLnTx/>
                <a:uFillTx/>
                <a:latin typeface="Arial"/>
                <a:cs typeface="Arial"/>
                <a:sym typeface="Arial"/>
              </a:rPr>
              <a:t>approx</a:t>
            </a:r>
            <a:r>
              <a:rPr kumimoji="0" lang="en-US" sz="1900" b="0" i="0" u="none" strike="noStrike" kern="0" cap="none" spc="0" normalizeH="0" baseline="0" noProof="0" dirty="0">
                <a:ln>
                  <a:noFill/>
                </a:ln>
                <a:solidFill>
                  <a:srgbClr val="FFFFFF"/>
                </a:solidFill>
                <a:effectLst/>
                <a:uLnTx/>
                <a:uFillTx/>
                <a:latin typeface="Arial"/>
                <a:cs typeface="Arial"/>
                <a:sym typeface="Arial"/>
              </a:rPr>
              <a:t> 10 times the 3.3% points for the Control Group.</a:t>
            </a:r>
          </a:p>
        </p:txBody>
      </p:sp>
      <p:graphicFrame>
        <p:nvGraphicFramePr>
          <p:cNvPr id="2" name="Object 1">
            <a:extLst>
              <a:ext uri="{FF2B5EF4-FFF2-40B4-BE49-F238E27FC236}">
                <a16:creationId xmlns:a16="http://schemas.microsoft.com/office/drawing/2014/main" id="{D699B1A0-B228-42CF-B61B-B3A797B88279}"/>
              </a:ext>
            </a:extLst>
          </p:cNvPr>
          <p:cNvGraphicFramePr>
            <a:graphicFrameLocks noChangeAspect="1"/>
          </p:cNvGraphicFramePr>
          <p:nvPr/>
        </p:nvGraphicFramePr>
        <p:xfrm>
          <a:off x="2772136" y="62155"/>
          <a:ext cx="9137249" cy="6763070"/>
        </p:xfrm>
        <a:graphic>
          <a:graphicData uri="http://schemas.openxmlformats.org/presentationml/2006/ole">
            <mc:AlternateContent xmlns:mc="http://schemas.openxmlformats.org/markup-compatibility/2006">
              <mc:Choice xmlns:v="urn:schemas-microsoft-com:vml" Requires="v">
                <p:oleObj name="Worksheet" r:id="rId2" imgW="8603054" imgH="6492346" progId="Excel.Sheet.12">
                  <p:embed/>
                </p:oleObj>
              </mc:Choice>
              <mc:Fallback>
                <p:oleObj name="Worksheet" r:id="rId2" imgW="8603054" imgH="6492346" progId="Excel.Sheet.12">
                  <p:embed/>
                  <p:pic>
                    <p:nvPicPr>
                      <p:cNvPr id="2" name="Object 1">
                        <a:extLst>
                          <a:ext uri="{FF2B5EF4-FFF2-40B4-BE49-F238E27FC236}">
                            <a16:creationId xmlns:a16="http://schemas.microsoft.com/office/drawing/2014/main" id="{D699B1A0-B228-42CF-B61B-B3A797B88279}"/>
                          </a:ext>
                        </a:extLst>
                      </p:cNvPr>
                      <p:cNvPicPr/>
                      <p:nvPr/>
                    </p:nvPicPr>
                    <p:blipFill>
                      <a:blip r:embed="rId3"/>
                      <a:stretch>
                        <a:fillRect/>
                      </a:stretch>
                    </p:blipFill>
                    <p:spPr>
                      <a:xfrm>
                        <a:off x="2772136" y="62155"/>
                        <a:ext cx="9137249" cy="6763070"/>
                      </a:xfrm>
                      <a:prstGeom prst="rect">
                        <a:avLst/>
                      </a:prstGeom>
                    </p:spPr>
                  </p:pic>
                </p:oleObj>
              </mc:Fallback>
            </mc:AlternateContent>
          </a:graphicData>
        </a:graphic>
      </p:graphicFrame>
    </p:spTree>
    <p:extLst>
      <p:ext uri="{BB962C8B-B14F-4D97-AF65-F5344CB8AC3E}">
        <p14:creationId xmlns:p14="http://schemas.microsoft.com/office/powerpoint/2010/main" val="39405714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6E8FE4A-D4D1-4EED-7A71-CDBD45F2897A}"/>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810DE178-85A6-90A5-B75A-27D00C1ADC79}"/>
              </a:ext>
            </a:extLst>
          </p:cNvPr>
          <p:cNvSpPr/>
          <p:nvPr/>
        </p:nvSpPr>
        <p:spPr>
          <a:xfrm>
            <a:off x="455816" y="1656080"/>
            <a:ext cx="11280368" cy="4919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7" name="Google Shape;136;p18">
            <a:extLst>
              <a:ext uri="{FF2B5EF4-FFF2-40B4-BE49-F238E27FC236}">
                <a16:creationId xmlns:a16="http://schemas.microsoft.com/office/drawing/2014/main" id="{2D5183A6-3B7F-10C5-95B1-677842F09828}"/>
              </a:ext>
            </a:extLst>
          </p:cNvPr>
          <p:cNvSpPr txBox="1"/>
          <p:nvPr/>
        </p:nvSpPr>
        <p:spPr>
          <a:xfrm>
            <a:off x="256997" y="282170"/>
            <a:ext cx="6976923" cy="124645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Difference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00B0F0"/>
                </a:solidFill>
                <a:effectLst/>
                <a:uLnTx/>
                <a:uFillTx/>
                <a:latin typeface="Calibri"/>
                <a:ea typeface="Calibri"/>
                <a:cs typeface="Calibri"/>
                <a:sym typeface="Calibri"/>
              </a:rPr>
              <a:t>English Grade 3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Arial"/>
                <a:cs typeface="Arial"/>
                <a:sym typeface="Arial"/>
              </a:rPr>
              <a:t>Difference-in-Difference was 31.22%</a:t>
            </a:r>
          </a:p>
        </p:txBody>
      </p:sp>
      <p:graphicFrame>
        <p:nvGraphicFramePr>
          <p:cNvPr id="3" name="Object 2">
            <a:extLst>
              <a:ext uri="{FF2B5EF4-FFF2-40B4-BE49-F238E27FC236}">
                <a16:creationId xmlns:a16="http://schemas.microsoft.com/office/drawing/2014/main" id="{9894A340-D832-4FD2-AD2F-148D3E0555B0}"/>
              </a:ext>
            </a:extLst>
          </p:cNvPr>
          <p:cNvGraphicFramePr>
            <a:graphicFrameLocks noChangeAspect="1"/>
          </p:cNvGraphicFramePr>
          <p:nvPr/>
        </p:nvGraphicFramePr>
        <p:xfrm>
          <a:off x="455816" y="1656080"/>
          <a:ext cx="11280368" cy="4919750"/>
        </p:xfrm>
        <a:graphic>
          <a:graphicData uri="http://schemas.openxmlformats.org/presentationml/2006/ole">
            <mc:AlternateContent xmlns:mc="http://schemas.openxmlformats.org/markup-compatibility/2006">
              <mc:Choice xmlns:v="urn:schemas-microsoft-com:vml" Requires="v">
                <p:oleObj name="Worksheet" r:id="rId2" imgW="4648111" imgH="2026955" progId="Excel.Sheet.12">
                  <p:embed/>
                </p:oleObj>
              </mc:Choice>
              <mc:Fallback>
                <p:oleObj name="Worksheet" r:id="rId2" imgW="4648111" imgH="2026955" progId="Excel.Sheet.12">
                  <p:embed/>
                  <p:pic>
                    <p:nvPicPr>
                      <p:cNvPr id="3" name="Object 2">
                        <a:extLst>
                          <a:ext uri="{FF2B5EF4-FFF2-40B4-BE49-F238E27FC236}">
                            <a16:creationId xmlns:a16="http://schemas.microsoft.com/office/drawing/2014/main" id="{9894A340-D832-4FD2-AD2F-148D3E0555B0}"/>
                          </a:ext>
                        </a:extLst>
                      </p:cNvPr>
                      <p:cNvPicPr/>
                      <p:nvPr/>
                    </p:nvPicPr>
                    <p:blipFill>
                      <a:blip r:embed="rId3"/>
                      <a:stretch>
                        <a:fillRect/>
                      </a:stretch>
                    </p:blipFill>
                    <p:spPr>
                      <a:xfrm>
                        <a:off x="455816" y="1656080"/>
                        <a:ext cx="11280368" cy="4919750"/>
                      </a:xfrm>
                      <a:prstGeom prst="rect">
                        <a:avLst/>
                      </a:prstGeom>
                    </p:spPr>
                  </p:pic>
                </p:oleObj>
              </mc:Fallback>
            </mc:AlternateContent>
          </a:graphicData>
        </a:graphic>
      </p:graphicFrame>
    </p:spTree>
    <p:extLst>
      <p:ext uri="{BB962C8B-B14F-4D97-AF65-F5344CB8AC3E}">
        <p14:creationId xmlns:p14="http://schemas.microsoft.com/office/powerpoint/2010/main" val="28829786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F097046-FF78-E8E8-B03D-5642DDC4BD41}"/>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A072E44A-8816-B345-F722-47DB0CCB616E}"/>
              </a:ext>
            </a:extLst>
          </p:cNvPr>
          <p:cNvSpPr/>
          <p:nvPr/>
        </p:nvSpPr>
        <p:spPr>
          <a:xfrm>
            <a:off x="2694949" y="154254"/>
            <a:ext cx="9327332" cy="65494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6" name="Chart 5">
            <a:extLst>
              <a:ext uri="{FF2B5EF4-FFF2-40B4-BE49-F238E27FC236}">
                <a16:creationId xmlns:a16="http://schemas.microsoft.com/office/drawing/2014/main" id="{12C02E74-B575-4FF4-90F8-0FB5CE1F144A}"/>
              </a:ext>
            </a:extLst>
          </p:cNvPr>
          <p:cNvGraphicFramePr>
            <a:graphicFrameLocks/>
          </p:cNvGraphicFramePr>
          <p:nvPr>
            <p:extLst>
              <p:ext uri="{D42A27DB-BD31-4B8C-83A1-F6EECF244321}">
                <p14:modId xmlns:p14="http://schemas.microsoft.com/office/powerpoint/2010/main" val="2779659694"/>
              </p:ext>
            </p:extLst>
          </p:nvPr>
        </p:nvGraphicFramePr>
        <p:xfrm>
          <a:off x="2694949" y="154254"/>
          <a:ext cx="9327332" cy="6549492"/>
        </p:xfrm>
        <a:graphic>
          <a:graphicData uri="http://schemas.openxmlformats.org/drawingml/2006/chart">
            <c:chart xmlns:c="http://schemas.openxmlformats.org/drawingml/2006/chart" xmlns:r="http://schemas.openxmlformats.org/officeDocument/2006/relationships" r:id="rId2"/>
          </a:graphicData>
        </a:graphic>
      </p:graphicFrame>
      <p:sp>
        <p:nvSpPr>
          <p:cNvPr id="4" name="Google Shape;136;p18">
            <a:extLst>
              <a:ext uri="{FF2B5EF4-FFF2-40B4-BE49-F238E27FC236}">
                <a16:creationId xmlns:a16="http://schemas.microsoft.com/office/drawing/2014/main" id="{B57D0FDE-ADFA-A650-985A-DC96E16C401D}"/>
              </a:ext>
            </a:extLst>
          </p:cNvPr>
          <p:cNvSpPr txBox="1"/>
          <p:nvPr/>
        </p:nvSpPr>
        <p:spPr>
          <a:xfrm>
            <a:off x="169719" y="234503"/>
            <a:ext cx="2431242" cy="326239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3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Arial"/>
                <a:cs typeface="Arial"/>
                <a:sym typeface="Arial"/>
              </a:rPr>
              <a:t>There were 4 schools in the Control Group and 23 schools in the Treatment Group</a:t>
            </a:r>
            <a:r>
              <a:rPr kumimoji="0" lang="en-US" sz="1900" b="0" i="0" u="none" strike="noStrike" kern="0" cap="none" spc="0" normalizeH="0" baseline="0" noProof="0" dirty="0">
                <a:ln>
                  <a:noFill/>
                </a:ln>
                <a:solidFill>
                  <a:srgbClr val="000000"/>
                </a:solidFill>
                <a:effectLst/>
                <a:uLnTx/>
                <a:uFillTx/>
                <a:latin typeface="Arial"/>
                <a:cs typeface="Arial"/>
                <a:sym typeface="Arial"/>
              </a:rPr>
              <a:t>. </a:t>
            </a:r>
          </a:p>
        </p:txBody>
      </p:sp>
    </p:spTree>
    <p:extLst>
      <p:ext uri="{BB962C8B-B14F-4D97-AF65-F5344CB8AC3E}">
        <p14:creationId xmlns:p14="http://schemas.microsoft.com/office/powerpoint/2010/main" val="30262389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66C161C-18BB-6CC4-37B7-AB3C73987C87}"/>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9734AA32-40FE-9B4F-CB56-508D1E4E5476}"/>
              </a:ext>
            </a:extLst>
          </p:cNvPr>
          <p:cNvSpPr/>
          <p:nvPr/>
        </p:nvSpPr>
        <p:spPr>
          <a:xfrm>
            <a:off x="2842173" y="99436"/>
            <a:ext cx="9114991" cy="6659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CEBE86C1-1A24-3163-A8AE-9CCE18DDC881}"/>
              </a:ext>
            </a:extLst>
          </p:cNvPr>
          <p:cNvSpPr txBox="1"/>
          <p:nvPr/>
        </p:nvSpPr>
        <p:spPr>
          <a:xfrm>
            <a:off x="234836" y="190745"/>
            <a:ext cx="2492250" cy="384716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Progress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3</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2300" b="1"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err="1">
                <a:ln>
                  <a:noFill/>
                </a:ln>
                <a:solidFill>
                  <a:srgbClr val="FFFFFF"/>
                </a:solidFill>
                <a:effectLst/>
                <a:uLnTx/>
                <a:uFillTx/>
                <a:latin typeface="Poppins" panose="00000500000000000000" pitchFamily="2" charset="0"/>
                <a:cs typeface="Poppins" panose="00000500000000000000" pitchFamily="2" charset="0"/>
                <a:sym typeface="Arial"/>
              </a:rPr>
              <a:t>ALfA</a:t>
            </a: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 Treatment Group progressed by 34.7% points.</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endPar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The Control Group progressed by 19.5% points.</a:t>
            </a:r>
          </a:p>
        </p:txBody>
      </p:sp>
      <p:graphicFrame>
        <p:nvGraphicFramePr>
          <p:cNvPr id="6" name="Object 5">
            <a:extLst>
              <a:ext uri="{FF2B5EF4-FFF2-40B4-BE49-F238E27FC236}">
                <a16:creationId xmlns:a16="http://schemas.microsoft.com/office/drawing/2014/main" id="{423FEE81-3EB3-4723-A6A8-15FFA6A1DCC7}"/>
              </a:ext>
            </a:extLst>
          </p:cNvPr>
          <p:cNvGraphicFramePr>
            <a:graphicFrameLocks noChangeAspect="1"/>
          </p:cNvGraphicFramePr>
          <p:nvPr/>
        </p:nvGraphicFramePr>
        <p:xfrm>
          <a:off x="2842173" y="99436"/>
          <a:ext cx="9114991" cy="6701477"/>
        </p:xfrm>
        <a:graphic>
          <a:graphicData uri="http://schemas.openxmlformats.org/presentationml/2006/ole">
            <mc:AlternateContent xmlns:mc="http://schemas.openxmlformats.org/markup-compatibility/2006">
              <mc:Choice xmlns:v="urn:schemas-microsoft-com:vml" Requires="v">
                <p:oleObj name="Worksheet" r:id="rId2" imgW="8831743" imgH="6492346" progId="Excel.Sheet.12">
                  <p:embed/>
                </p:oleObj>
              </mc:Choice>
              <mc:Fallback>
                <p:oleObj name="Worksheet" r:id="rId2" imgW="8831743" imgH="6492346" progId="Excel.Sheet.12">
                  <p:embed/>
                  <p:pic>
                    <p:nvPicPr>
                      <p:cNvPr id="6" name="Object 5">
                        <a:extLst>
                          <a:ext uri="{FF2B5EF4-FFF2-40B4-BE49-F238E27FC236}">
                            <a16:creationId xmlns:a16="http://schemas.microsoft.com/office/drawing/2014/main" id="{423FEE81-3EB3-4723-A6A8-15FFA6A1DCC7}"/>
                          </a:ext>
                        </a:extLst>
                      </p:cNvPr>
                      <p:cNvPicPr/>
                      <p:nvPr/>
                    </p:nvPicPr>
                    <p:blipFill>
                      <a:blip r:embed="rId3"/>
                      <a:stretch>
                        <a:fillRect/>
                      </a:stretch>
                    </p:blipFill>
                    <p:spPr>
                      <a:xfrm>
                        <a:off x="2842173" y="99436"/>
                        <a:ext cx="9114991" cy="6701477"/>
                      </a:xfrm>
                      <a:prstGeom prst="rect">
                        <a:avLst/>
                      </a:prstGeom>
                    </p:spPr>
                  </p:pic>
                </p:oleObj>
              </mc:Fallback>
            </mc:AlternateContent>
          </a:graphicData>
        </a:graphic>
      </p:graphicFrame>
    </p:spTree>
    <p:extLst>
      <p:ext uri="{BB962C8B-B14F-4D97-AF65-F5344CB8AC3E}">
        <p14:creationId xmlns:p14="http://schemas.microsoft.com/office/powerpoint/2010/main" val="1592918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A6EF0D-882B-7B66-E408-8C3333292D55}"/>
              </a:ext>
            </a:extLst>
          </p:cNvPr>
          <p:cNvSpPr/>
          <p:nvPr/>
        </p:nvSpPr>
        <p:spPr>
          <a:xfrm>
            <a:off x="0" y="0"/>
            <a:ext cx="5544273"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 name="Rectangle 2">
            <a:extLst>
              <a:ext uri="{FF2B5EF4-FFF2-40B4-BE49-F238E27FC236}">
                <a16:creationId xmlns:a16="http://schemas.microsoft.com/office/drawing/2014/main" id="{082B5198-02CA-8B0F-D31D-1BD9944795A1}"/>
              </a:ext>
            </a:extLst>
          </p:cNvPr>
          <p:cNvSpPr/>
          <p:nvPr/>
        </p:nvSpPr>
        <p:spPr>
          <a:xfrm>
            <a:off x="733510" y="1964754"/>
            <a:ext cx="10724979" cy="4677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C97A601A-9E91-970D-EE03-6A4D4C27A16A}"/>
              </a:ext>
            </a:extLst>
          </p:cNvPr>
          <p:cNvSpPr txBox="1"/>
          <p:nvPr/>
        </p:nvSpPr>
        <p:spPr>
          <a:xfrm>
            <a:off x="324011" y="212956"/>
            <a:ext cx="9236549" cy="153884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Difference Report</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3200" b="1" i="0" u="none" strike="noStrike" kern="0" cap="none" spc="0" normalizeH="0" baseline="0" noProof="0" dirty="0">
                <a:ln>
                  <a:noFill/>
                </a:ln>
                <a:solidFill>
                  <a:srgbClr val="92D050"/>
                </a:solidFill>
                <a:effectLst/>
                <a:uLnTx/>
                <a:uFillTx/>
                <a:latin typeface="Calibri"/>
                <a:ea typeface="Calibri"/>
                <a:cs typeface="Calibri"/>
                <a:sym typeface="Calibri"/>
              </a:rPr>
              <a:t>Mathematics Grade 3 </a:t>
            </a:r>
          </a:p>
          <a:p>
            <a:pPr marL="0" marR="0" lvl="0" indent="0" algn="l"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Difference-in-Difference was  -3.07%</a:t>
            </a:r>
            <a:b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br>
            <a:r>
              <a:rPr kumimoji="0" lang="en-US" sz="19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But progress % of Treatment group is 5.94 </a:t>
            </a:r>
          </a:p>
        </p:txBody>
      </p:sp>
      <p:graphicFrame>
        <p:nvGraphicFramePr>
          <p:cNvPr id="2" name="Object 1">
            <a:extLst>
              <a:ext uri="{FF2B5EF4-FFF2-40B4-BE49-F238E27FC236}">
                <a16:creationId xmlns:a16="http://schemas.microsoft.com/office/drawing/2014/main" id="{84DF91A6-93D5-4EB8-B470-B40936B5F540}"/>
              </a:ext>
            </a:extLst>
          </p:cNvPr>
          <p:cNvGraphicFramePr>
            <a:graphicFrameLocks noChangeAspect="1"/>
          </p:cNvGraphicFramePr>
          <p:nvPr/>
        </p:nvGraphicFramePr>
        <p:xfrm>
          <a:off x="733510" y="1964753"/>
          <a:ext cx="10724979" cy="4677525"/>
        </p:xfrm>
        <a:graphic>
          <a:graphicData uri="http://schemas.openxmlformats.org/presentationml/2006/ole">
            <mc:AlternateContent xmlns:mc="http://schemas.openxmlformats.org/markup-compatibility/2006">
              <mc:Choice xmlns:v="urn:schemas-microsoft-com:vml" Requires="v">
                <p:oleObj name="Worksheet" r:id="rId2" imgW="4648111" imgH="2026955" progId="Excel.Sheet.12">
                  <p:embed/>
                </p:oleObj>
              </mc:Choice>
              <mc:Fallback>
                <p:oleObj name="Worksheet" r:id="rId2" imgW="4648111" imgH="2026955" progId="Excel.Sheet.12">
                  <p:embed/>
                  <p:pic>
                    <p:nvPicPr>
                      <p:cNvPr id="2" name="Object 1">
                        <a:extLst>
                          <a:ext uri="{FF2B5EF4-FFF2-40B4-BE49-F238E27FC236}">
                            <a16:creationId xmlns:a16="http://schemas.microsoft.com/office/drawing/2014/main" id="{84DF91A6-93D5-4EB8-B470-B40936B5F540}"/>
                          </a:ext>
                        </a:extLst>
                      </p:cNvPr>
                      <p:cNvPicPr/>
                      <p:nvPr/>
                    </p:nvPicPr>
                    <p:blipFill>
                      <a:blip r:embed="rId3"/>
                      <a:stretch>
                        <a:fillRect/>
                      </a:stretch>
                    </p:blipFill>
                    <p:spPr>
                      <a:xfrm>
                        <a:off x="733510" y="1964753"/>
                        <a:ext cx="10724979" cy="4677525"/>
                      </a:xfrm>
                      <a:prstGeom prst="rect">
                        <a:avLst/>
                      </a:prstGeom>
                    </p:spPr>
                  </p:pic>
                </p:oleObj>
              </mc:Fallback>
            </mc:AlternateContent>
          </a:graphicData>
        </a:graphic>
      </p:graphicFrame>
    </p:spTree>
    <p:extLst>
      <p:ext uri="{BB962C8B-B14F-4D97-AF65-F5344CB8AC3E}">
        <p14:creationId xmlns:p14="http://schemas.microsoft.com/office/powerpoint/2010/main" val="9104707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6C7268-0B85-931C-DF2A-77147C619AB5}"/>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6" name="Picture 5">
            <a:extLst>
              <a:ext uri="{FF2B5EF4-FFF2-40B4-BE49-F238E27FC236}">
                <a16:creationId xmlns:a16="http://schemas.microsoft.com/office/drawing/2014/main" id="{4D481761-5F21-4E13-AD8E-5C46223133D6}"/>
              </a:ext>
            </a:extLst>
          </p:cNvPr>
          <p:cNvPicPr>
            <a:picLocks noChangeAspect="1"/>
          </p:cNvPicPr>
          <p:nvPr/>
        </p:nvPicPr>
        <p:blipFill>
          <a:blip r:embed="rId2"/>
          <a:stretch>
            <a:fillRect/>
          </a:stretch>
        </p:blipFill>
        <p:spPr>
          <a:xfrm>
            <a:off x="188048" y="575906"/>
            <a:ext cx="3757463" cy="4219517"/>
          </a:xfrm>
          <a:prstGeom prst="rect">
            <a:avLst/>
          </a:prstGeom>
        </p:spPr>
      </p:pic>
      <p:pic>
        <p:nvPicPr>
          <p:cNvPr id="8" name="Picture 7">
            <a:extLst>
              <a:ext uri="{FF2B5EF4-FFF2-40B4-BE49-F238E27FC236}">
                <a16:creationId xmlns:a16="http://schemas.microsoft.com/office/drawing/2014/main" id="{1D266EF9-65D8-48CE-9425-C1FE7E147CB8}"/>
              </a:ext>
            </a:extLst>
          </p:cNvPr>
          <p:cNvPicPr>
            <a:picLocks noChangeAspect="1"/>
          </p:cNvPicPr>
          <p:nvPr/>
        </p:nvPicPr>
        <p:blipFill>
          <a:blip r:embed="rId3"/>
          <a:stretch>
            <a:fillRect/>
          </a:stretch>
        </p:blipFill>
        <p:spPr>
          <a:xfrm>
            <a:off x="4243777" y="575906"/>
            <a:ext cx="3757463" cy="4251402"/>
          </a:xfrm>
          <a:prstGeom prst="rect">
            <a:avLst/>
          </a:prstGeom>
        </p:spPr>
      </p:pic>
      <p:pic>
        <p:nvPicPr>
          <p:cNvPr id="10" name="Picture 9">
            <a:extLst>
              <a:ext uri="{FF2B5EF4-FFF2-40B4-BE49-F238E27FC236}">
                <a16:creationId xmlns:a16="http://schemas.microsoft.com/office/drawing/2014/main" id="{C4FACB44-8A3C-4735-BCC2-86A660E189B9}"/>
              </a:ext>
            </a:extLst>
          </p:cNvPr>
          <p:cNvPicPr>
            <a:picLocks noChangeAspect="1"/>
          </p:cNvPicPr>
          <p:nvPr/>
        </p:nvPicPr>
        <p:blipFill>
          <a:blip r:embed="rId4"/>
          <a:stretch>
            <a:fillRect/>
          </a:stretch>
        </p:blipFill>
        <p:spPr>
          <a:xfrm>
            <a:off x="4243776" y="4896850"/>
            <a:ext cx="3757463" cy="1788840"/>
          </a:xfrm>
          <a:prstGeom prst="rect">
            <a:avLst/>
          </a:prstGeom>
        </p:spPr>
      </p:pic>
      <p:sp>
        <p:nvSpPr>
          <p:cNvPr id="12" name="TextBox 11">
            <a:extLst>
              <a:ext uri="{FF2B5EF4-FFF2-40B4-BE49-F238E27FC236}">
                <a16:creationId xmlns:a16="http://schemas.microsoft.com/office/drawing/2014/main" id="{87DE3DEC-3F21-4730-A582-5747E8D1764B}"/>
              </a:ext>
            </a:extLst>
          </p:cNvPr>
          <p:cNvSpPr txBox="1"/>
          <p:nvPr/>
        </p:nvSpPr>
        <p:spPr>
          <a:xfrm>
            <a:off x="1093102" y="134792"/>
            <a:ext cx="190745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PR1 Baseline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sp>
        <p:nvSpPr>
          <p:cNvPr id="13" name="TextBox 12">
            <a:extLst>
              <a:ext uri="{FF2B5EF4-FFF2-40B4-BE49-F238E27FC236}">
                <a16:creationId xmlns:a16="http://schemas.microsoft.com/office/drawing/2014/main" id="{3CABCA29-B259-4448-A9F2-DBA9E2600F08}"/>
              </a:ext>
            </a:extLst>
          </p:cNvPr>
          <p:cNvSpPr txBox="1"/>
          <p:nvPr/>
        </p:nvSpPr>
        <p:spPr>
          <a:xfrm>
            <a:off x="5213808" y="114241"/>
            <a:ext cx="179741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PR1 Midline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sp>
        <p:nvSpPr>
          <p:cNvPr id="14" name="TextBox 13">
            <a:extLst>
              <a:ext uri="{FF2B5EF4-FFF2-40B4-BE49-F238E27FC236}">
                <a16:creationId xmlns:a16="http://schemas.microsoft.com/office/drawing/2014/main" id="{9314D114-1862-4D48-AAEB-F9E1CE6FB5F9}"/>
              </a:ext>
            </a:extLst>
          </p:cNvPr>
          <p:cNvSpPr txBox="1"/>
          <p:nvPr/>
        </p:nvSpPr>
        <p:spPr>
          <a:xfrm>
            <a:off x="9301485" y="114241"/>
            <a:ext cx="179741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PR1 </a:t>
            </a:r>
            <a:r>
              <a:rPr kumimoji="0" lang="en-US" sz="2400" b="1" i="0" u="none" strike="noStrike" kern="0" cap="none" spc="0" normalizeH="0" baseline="0" noProof="0" dirty="0" err="1">
                <a:ln>
                  <a:noFill/>
                </a:ln>
                <a:solidFill>
                  <a:srgbClr val="FFFFFF"/>
                </a:solidFill>
                <a:effectLst/>
                <a:uLnTx/>
                <a:uFillTx/>
                <a:latin typeface="Calibri"/>
                <a:ea typeface="Calibri"/>
                <a:cs typeface="Calibri"/>
                <a:sym typeface="Calibri"/>
              </a:rPr>
              <a:t>Endline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pic>
        <p:nvPicPr>
          <p:cNvPr id="16" name="Picture 15">
            <a:extLst>
              <a:ext uri="{FF2B5EF4-FFF2-40B4-BE49-F238E27FC236}">
                <a16:creationId xmlns:a16="http://schemas.microsoft.com/office/drawing/2014/main" id="{753AAE69-3315-40B4-AA0F-4695394368DC}"/>
              </a:ext>
            </a:extLst>
          </p:cNvPr>
          <p:cNvPicPr>
            <a:picLocks noChangeAspect="1"/>
          </p:cNvPicPr>
          <p:nvPr/>
        </p:nvPicPr>
        <p:blipFill>
          <a:blip r:embed="rId5"/>
          <a:stretch>
            <a:fillRect/>
          </a:stretch>
        </p:blipFill>
        <p:spPr>
          <a:xfrm>
            <a:off x="188048" y="4864399"/>
            <a:ext cx="3757463" cy="1758243"/>
          </a:xfrm>
          <a:prstGeom prst="rect">
            <a:avLst/>
          </a:prstGeom>
        </p:spPr>
      </p:pic>
      <p:pic>
        <p:nvPicPr>
          <p:cNvPr id="18" name="Picture 17">
            <a:extLst>
              <a:ext uri="{FF2B5EF4-FFF2-40B4-BE49-F238E27FC236}">
                <a16:creationId xmlns:a16="http://schemas.microsoft.com/office/drawing/2014/main" id="{F7F6F147-2D12-4C2A-8677-D1EC863CBF7F}"/>
              </a:ext>
            </a:extLst>
          </p:cNvPr>
          <p:cNvPicPr>
            <a:picLocks noChangeAspect="1"/>
          </p:cNvPicPr>
          <p:nvPr/>
        </p:nvPicPr>
        <p:blipFill>
          <a:blip r:embed="rId6"/>
          <a:stretch>
            <a:fillRect/>
          </a:stretch>
        </p:blipFill>
        <p:spPr>
          <a:xfrm>
            <a:off x="8275304" y="608284"/>
            <a:ext cx="3689731" cy="4154760"/>
          </a:xfrm>
          <a:prstGeom prst="rect">
            <a:avLst/>
          </a:prstGeom>
        </p:spPr>
      </p:pic>
      <p:pic>
        <p:nvPicPr>
          <p:cNvPr id="20" name="Picture 19">
            <a:extLst>
              <a:ext uri="{FF2B5EF4-FFF2-40B4-BE49-F238E27FC236}">
                <a16:creationId xmlns:a16="http://schemas.microsoft.com/office/drawing/2014/main" id="{901496E9-0536-4783-83E2-F88BE6A79E06}"/>
              </a:ext>
            </a:extLst>
          </p:cNvPr>
          <p:cNvPicPr>
            <a:picLocks noChangeAspect="1"/>
          </p:cNvPicPr>
          <p:nvPr/>
        </p:nvPicPr>
        <p:blipFill>
          <a:blip r:embed="rId7"/>
          <a:stretch>
            <a:fillRect/>
          </a:stretch>
        </p:blipFill>
        <p:spPr>
          <a:xfrm>
            <a:off x="8275304" y="4917634"/>
            <a:ext cx="3713933" cy="1747272"/>
          </a:xfrm>
          <a:prstGeom prst="rect">
            <a:avLst/>
          </a:prstGeom>
        </p:spPr>
      </p:pic>
    </p:spTree>
    <p:extLst>
      <p:ext uri="{BB962C8B-B14F-4D97-AF65-F5344CB8AC3E}">
        <p14:creationId xmlns:p14="http://schemas.microsoft.com/office/powerpoint/2010/main" val="12651322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6C7268-0B85-931C-DF2A-77147C619AB5}"/>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2" name="TextBox 11">
            <a:extLst>
              <a:ext uri="{FF2B5EF4-FFF2-40B4-BE49-F238E27FC236}">
                <a16:creationId xmlns:a16="http://schemas.microsoft.com/office/drawing/2014/main" id="{87DE3DEC-3F21-4730-A582-5747E8D1764B}"/>
              </a:ext>
            </a:extLst>
          </p:cNvPr>
          <p:cNvSpPr txBox="1"/>
          <p:nvPr/>
        </p:nvSpPr>
        <p:spPr>
          <a:xfrm>
            <a:off x="2334632" y="133422"/>
            <a:ext cx="190745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PR2 Baseline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sp>
        <p:nvSpPr>
          <p:cNvPr id="14" name="TextBox 13">
            <a:extLst>
              <a:ext uri="{FF2B5EF4-FFF2-40B4-BE49-F238E27FC236}">
                <a16:creationId xmlns:a16="http://schemas.microsoft.com/office/drawing/2014/main" id="{9314D114-1862-4D48-AAEB-F9E1CE6FB5F9}"/>
              </a:ext>
            </a:extLst>
          </p:cNvPr>
          <p:cNvSpPr txBox="1"/>
          <p:nvPr/>
        </p:nvSpPr>
        <p:spPr>
          <a:xfrm>
            <a:off x="8059955" y="148854"/>
            <a:ext cx="179741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PR2 </a:t>
            </a:r>
            <a:r>
              <a:rPr kumimoji="0" lang="en-US" sz="2400" b="1" i="0" u="none" strike="noStrike" kern="0" cap="none" spc="0" normalizeH="0" baseline="0" noProof="0" dirty="0" err="1">
                <a:ln>
                  <a:noFill/>
                </a:ln>
                <a:solidFill>
                  <a:srgbClr val="FFFFFF"/>
                </a:solidFill>
                <a:effectLst/>
                <a:uLnTx/>
                <a:uFillTx/>
                <a:latin typeface="Calibri"/>
                <a:ea typeface="Calibri"/>
                <a:cs typeface="Calibri"/>
                <a:sym typeface="Calibri"/>
              </a:rPr>
              <a:t>Endline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pic>
        <p:nvPicPr>
          <p:cNvPr id="15" name="Picture 14">
            <a:extLst>
              <a:ext uri="{FF2B5EF4-FFF2-40B4-BE49-F238E27FC236}">
                <a16:creationId xmlns:a16="http://schemas.microsoft.com/office/drawing/2014/main" id="{8C18DF7A-4DF0-4D11-84DC-F8CDE1F91606}"/>
              </a:ext>
            </a:extLst>
          </p:cNvPr>
          <p:cNvPicPr>
            <a:picLocks noChangeAspect="1"/>
          </p:cNvPicPr>
          <p:nvPr/>
        </p:nvPicPr>
        <p:blipFill>
          <a:blip r:embed="rId2"/>
          <a:stretch>
            <a:fillRect/>
          </a:stretch>
        </p:blipFill>
        <p:spPr>
          <a:xfrm>
            <a:off x="266301" y="728509"/>
            <a:ext cx="5715798" cy="5839640"/>
          </a:xfrm>
          <a:prstGeom prst="rect">
            <a:avLst/>
          </a:prstGeom>
        </p:spPr>
      </p:pic>
      <p:pic>
        <p:nvPicPr>
          <p:cNvPr id="17" name="Picture 16">
            <a:extLst>
              <a:ext uri="{FF2B5EF4-FFF2-40B4-BE49-F238E27FC236}">
                <a16:creationId xmlns:a16="http://schemas.microsoft.com/office/drawing/2014/main" id="{157AF76C-327E-4C2B-AEAE-EF574A6D4B50}"/>
              </a:ext>
            </a:extLst>
          </p:cNvPr>
          <p:cNvPicPr>
            <a:picLocks noChangeAspect="1"/>
          </p:cNvPicPr>
          <p:nvPr/>
        </p:nvPicPr>
        <p:blipFill>
          <a:blip r:embed="rId3"/>
          <a:stretch>
            <a:fillRect/>
          </a:stretch>
        </p:blipFill>
        <p:spPr>
          <a:xfrm>
            <a:off x="6096000" y="728509"/>
            <a:ext cx="5725324" cy="5839640"/>
          </a:xfrm>
          <a:prstGeom prst="rect">
            <a:avLst/>
          </a:prstGeom>
        </p:spPr>
      </p:pic>
    </p:spTree>
    <p:extLst>
      <p:ext uri="{BB962C8B-B14F-4D97-AF65-F5344CB8AC3E}">
        <p14:creationId xmlns:p14="http://schemas.microsoft.com/office/powerpoint/2010/main" val="9666855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6C7268-0B85-931C-DF2A-77147C619AB5}"/>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2" name="TextBox 11">
            <a:extLst>
              <a:ext uri="{FF2B5EF4-FFF2-40B4-BE49-F238E27FC236}">
                <a16:creationId xmlns:a16="http://schemas.microsoft.com/office/drawing/2014/main" id="{87DE3DEC-3F21-4730-A582-5747E8D1764B}"/>
              </a:ext>
            </a:extLst>
          </p:cNvPr>
          <p:cNvSpPr txBox="1"/>
          <p:nvPr/>
        </p:nvSpPr>
        <p:spPr>
          <a:xfrm>
            <a:off x="2575041" y="148853"/>
            <a:ext cx="190745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PR3 Baseline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sp>
        <p:nvSpPr>
          <p:cNvPr id="14" name="TextBox 13">
            <a:extLst>
              <a:ext uri="{FF2B5EF4-FFF2-40B4-BE49-F238E27FC236}">
                <a16:creationId xmlns:a16="http://schemas.microsoft.com/office/drawing/2014/main" id="{9314D114-1862-4D48-AAEB-F9E1CE6FB5F9}"/>
              </a:ext>
            </a:extLst>
          </p:cNvPr>
          <p:cNvSpPr txBox="1"/>
          <p:nvPr/>
        </p:nvSpPr>
        <p:spPr>
          <a:xfrm>
            <a:off x="8059955" y="148854"/>
            <a:ext cx="179741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FFFF"/>
                </a:solidFill>
                <a:effectLst/>
                <a:uLnTx/>
                <a:uFillTx/>
                <a:latin typeface="Calibri"/>
                <a:ea typeface="Calibri"/>
                <a:cs typeface="Calibri"/>
                <a:sym typeface="Calibri"/>
              </a:rPr>
              <a:t>PR3 </a:t>
            </a:r>
            <a:r>
              <a:rPr kumimoji="0" lang="en-US" sz="2400" b="1" i="0" u="none" strike="noStrike" kern="0" cap="none" spc="0" normalizeH="0" baseline="0" noProof="0" dirty="0" err="1">
                <a:ln>
                  <a:noFill/>
                </a:ln>
                <a:solidFill>
                  <a:srgbClr val="FFFFFF"/>
                </a:solidFill>
                <a:effectLst/>
                <a:uLnTx/>
                <a:uFillTx/>
                <a:latin typeface="Calibri"/>
                <a:ea typeface="Calibri"/>
                <a:cs typeface="Calibri"/>
                <a:sym typeface="Calibri"/>
              </a:rPr>
              <a:t>Endline</a:t>
            </a:r>
            <a:endParaRPr kumimoji="0" lang="en-US" sz="2400" b="0" i="0" u="none" strike="noStrike" kern="0" cap="none" spc="0" normalizeH="0" baseline="0" noProof="0" dirty="0">
              <a:ln>
                <a:noFill/>
              </a:ln>
              <a:solidFill>
                <a:srgbClr val="FFFFFF"/>
              </a:solidFill>
              <a:effectLst/>
              <a:uLnTx/>
              <a:uFillTx/>
              <a:latin typeface="Arial"/>
              <a:cs typeface="Arial"/>
              <a:sym typeface="Arial"/>
            </a:endParaRPr>
          </a:p>
        </p:txBody>
      </p:sp>
      <p:pic>
        <p:nvPicPr>
          <p:cNvPr id="3" name="Picture 2">
            <a:extLst>
              <a:ext uri="{FF2B5EF4-FFF2-40B4-BE49-F238E27FC236}">
                <a16:creationId xmlns:a16="http://schemas.microsoft.com/office/drawing/2014/main" id="{C3CC5410-D660-467B-A8D3-72470BADB99F}"/>
              </a:ext>
            </a:extLst>
          </p:cNvPr>
          <p:cNvPicPr>
            <a:picLocks noChangeAspect="1"/>
          </p:cNvPicPr>
          <p:nvPr/>
        </p:nvPicPr>
        <p:blipFill>
          <a:blip r:embed="rId2"/>
          <a:stretch>
            <a:fillRect/>
          </a:stretch>
        </p:blipFill>
        <p:spPr>
          <a:xfrm>
            <a:off x="1332218" y="595087"/>
            <a:ext cx="4393105" cy="6247481"/>
          </a:xfrm>
          <a:prstGeom prst="rect">
            <a:avLst/>
          </a:prstGeom>
        </p:spPr>
      </p:pic>
      <p:pic>
        <p:nvPicPr>
          <p:cNvPr id="5" name="Picture 4">
            <a:extLst>
              <a:ext uri="{FF2B5EF4-FFF2-40B4-BE49-F238E27FC236}">
                <a16:creationId xmlns:a16="http://schemas.microsoft.com/office/drawing/2014/main" id="{57580129-45F4-4D78-BA3E-9BE96A95FC5C}"/>
              </a:ext>
            </a:extLst>
          </p:cNvPr>
          <p:cNvPicPr>
            <a:picLocks noChangeAspect="1"/>
          </p:cNvPicPr>
          <p:nvPr/>
        </p:nvPicPr>
        <p:blipFill>
          <a:blip r:embed="rId3"/>
          <a:stretch>
            <a:fillRect/>
          </a:stretch>
        </p:blipFill>
        <p:spPr>
          <a:xfrm>
            <a:off x="6916408" y="595086"/>
            <a:ext cx="4416535" cy="6262913"/>
          </a:xfrm>
          <a:prstGeom prst="rect">
            <a:avLst/>
          </a:prstGeom>
        </p:spPr>
      </p:pic>
    </p:spTree>
    <p:extLst>
      <p:ext uri="{BB962C8B-B14F-4D97-AF65-F5344CB8AC3E}">
        <p14:creationId xmlns:p14="http://schemas.microsoft.com/office/powerpoint/2010/main" val="7509240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6074EE-02A3-C1C1-4041-F88E163C86EF}"/>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4" name="Picture 3">
            <a:extLst>
              <a:ext uri="{FF2B5EF4-FFF2-40B4-BE49-F238E27FC236}">
                <a16:creationId xmlns:a16="http://schemas.microsoft.com/office/drawing/2014/main" id="{63A139C4-0DDA-C5BA-8980-EBA681750CC4}"/>
              </a:ext>
            </a:extLst>
          </p:cNvPr>
          <p:cNvPicPr>
            <a:picLocks noChangeAspect="1"/>
          </p:cNvPicPr>
          <p:nvPr/>
        </p:nvPicPr>
        <p:blipFill>
          <a:blip r:embed="rId2"/>
          <a:stretch>
            <a:fillRect/>
          </a:stretch>
        </p:blipFill>
        <p:spPr>
          <a:xfrm>
            <a:off x="571500" y="319087"/>
            <a:ext cx="11049000" cy="62198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240805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531C5E-3F5D-C6E3-033C-0707F7452510}"/>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C97A601A-9E91-970D-EE03-6A4D4C27A16A}"/>
              </a:ext>
            </a:extLst>
          </p:cNvPr>
          <p:cNvSpPr txBox="1"/>
          <p:nvPr/>
        </p:nvSpPr>
        <p:spPr>
          <a:xfrm>
            <a:off x="389694" y="160945"/>
            <a:ext cx="5431174" cy="4462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Teacher Report English Baseline</a:t>
            </a: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p:txBody>
      </p:sp>
      <p:sp>
        <p:nvSpPr>
          <p:cNvPr id="5" name="Google Shape;136;p18">
            <a:extLst>
              <a:ext uri="{FF2B5EF4-FFF2-40B4-BE49-F238E27FC236}">
                <a16:creationId xmlns:a16="http://schemas.microsoft.com/office/drawing/2014/main" id="{7215FFDB-B9DF-4D17-A69E-4E390E4484AC}"/>
              </a:ext>
            </a:extLst>
          </p:cNvPr>
          <p:cNvSpPr txBox="1"/>
          <p:nvPr/>
        </p:nvSpPr>
        <p:spPr>
          <a:xfrm>
            <a:off x="6096000" y="147088"/>
            <a:ext cx="5512500" cy="4462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Teacher Report English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Endline</a:t>
            </a: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p:txBody>
      </p:sp>
      <p:pic>
        <p:nvPicPr>
          <p:cNvPr id="6" name="Picture 5">
            <a:extLst>
              <a:ext uri="{FF2B5EF4-FFF2-40B4-BE49-F238E27FC236}">
                <a16:creationId xmlns:a16="http://schemas.microsoft.com/office/drawing/2014/main" id="{36E109D1-4382-4D13-B7A8-EF9E489830AC}"/>
              </a:ext>
            </a:extLst>
          </p:cNvPr>
          <p:cNvPicPr>
            <a:picLocks noChangeAspect="1"/>
          </p:cNvPicPr>
          <p:nvPr/>
        </p:nvPicPr>
        <p:blipFill>
          <a:blip r:embed="rId2"/>
          <a:stretch>
            <a:fillRect/>
          </a:stretch>
        </p:blipFill>
        <p:spPr>
          <a:xfrm>
            <a:off x="365760" y="659133"/>
            <a:ext cx="5651238" cy="3063654"/>
          </a:xfrm>
          <a:prstGeom prst="rect">
            <a:avLst/>
          </a:prstGeom>
        </p:spPr>
      </p:pic>
      <p:pic>
        <p:nvPicPr>
          <p:cNvPr id="8" name="Picture 7">
            <a:extLst>
              <a:ext uri="{FF2B5EF4-FFF2-40B4-BE49-F238E27FC236}">
                <a16:creationId xmlns:a16="http://schemas.microsoft.com/office/drawing/2014/main" id="{9DCC18C5-7FED-4CCC-BBD2-82BF3841191A}"/>
              </a:ext>
            </a:extLst>
          </p:cNvPr>
          <p:cNvPicPr>
            <a:picLocks noChangeAspect="1"/>
          </p:cNvPicPr>
          <p:nvPr/>
        </p:nvPicPr>
        <p:blipFill>
          <a:blip r:embed="rId3"/>
          <a:stretch>
            <a:fillRect/>
          </a:stretch>
        </p:blipFill>
        <p:spPr>
          <a:xfrm>
            <a:off x="365759" y="3808390"/>
            <a:ext cx="5651237" cy="2888665"/>
          </a:xfrm>
          <a:prstGeom prst="rect">
            <a:avLst/>
          </a:prstGeom>
        </p:spPr>
      </p:pic>
      <p:pic>
        <p:nvPicPr>
          <p:cNvPr id="10" name="Picture 9">
            <a:extLst>
              <a:ext uri="{FF2B5EF4-FFF2-40B4-BE49-F238E27FC236}">
                <a16:creationId xmlns:a16="http://schemas.microsoft.com/office/drawing/2014/main" id="{6DA9E712-7D44-4EE6-B7C1-65274E0CCCCC}"/>
              </a:ext>
            </a:extLst>
          </p:cNvPr>
          <p:cNvPicPr>
            <a:picLocks noChangeAspect="1"/>
          </p:cNvPicPr>
          <p:nvPr/>
        </p:nvPicPr>
        <p:blipFill>
          <a:blip r:embed="rId4"/>
          <a:stretch>
            <a:fillRect/>
          </a:stretch>
        </p:blipFill>
        <p:spPr>
          <a:xfrm>
            <a:off x="6210562" y="659132"/>
            <a:ext cx="5479045" cy="3878921"/>
          </a:xfrm>
          <a:prstGeom prst="rect">
            <a:avLst/>
          </a:prstGeom>
        </p:spPr>
      </p:pic>
      <p:pic>
        <p:nvPicPr>
          <p:cNvPr id="12" name="Picture 11">
            <a:extLst>
              <a:ext uri="{FF2B5EF4-FFF2-40B4-BE49-F238E27FC236}">
                <a16:creationId xmlns:a16="http://schemas.microsoft.com/office/drawing/2014/main" id="{7299C19A-2196-41BF-86C4-02E4E8A9883C}"/>
              </a:ext>
            </a:extLst>
          </p:cNvPr>
          <p:cNvPicPr>
            <a:picLocks noChangeAspect="1"/>
          </p:cNvPicPr>
          <p:nvPr/>
        </p:nvPicPr>
        <p:blipFill>
          <a:blip r:embed="rId5"/>
          <a:stretch>
            <a:fillRect/>
          </a:stretch>
        </p:blipFill>
        <p:spPr>
          <a:xfrm>
            <a:off x="6210562" y="4632351"/>
            <a:ext cx="5479045" cy="2009169"/>
          </a:xfrm>
          <a:prstGeom prst="rect">
            <a:avLst/>
          </a:prstGeom>
        </p:spPr>
      </p:pic>
    </p:spTree>
    <p:extLst>
      <p:ext uri="{BB962C8B-B14F-4D97-AF65-F5344CB8AC3E}">
        <p14:creationId xmlns:p14="http://schemas.microsoft.com/office/powerpoint/2010/main" val="23285624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B8CB561-1215-2A33-A3DE-CA9C406638F6}"/>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C97A601A-9E91-970D-EE03-6A4D4C27A16A}"/>
              </a:ext>
            </a:extLst>
          </p:cNvPr>
          <p:cNvSpPr txBox="1"/>
          <p:nvPr/>
        </p:nvSpPr>
        <p:spPr>
          <a:xfrm>
            <a:off x="690765" y="163133"/>
            <a:ext cx="4925753" cy="4462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Teacher Report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Maths</a:t>
            </a: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 Baseline</a:t>
            </a: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p:txBody>
      </p:sp>
      <p:sp>
        <p:nvSpPr>
          <p:cNvPr id="5" name="Google Shape;136;p18">
            <a:extLst>
              <a:ext uri="{FF2B5EF4-FFF2-40B4-BE49-F238E27FC236}">
                <a16:creationId xmlns:a16="http://schemas.microsoft.com/office/drawing/2014/main" id="{7215FFDB-B9DF-4D17-A69E-4E390E4484AC}"/>
              </a:ext>
            </a:extLst>
          </p:cNvPr>
          <p:cNvSpPr txBox="1"/>
          <p:nvPr/>
        </p:nvSpPr>
        <p:spPr>
          <a:xfrm>
            <a:off x="6067541" y="163133"/>
            <a:ext cx="5673436" cy="4462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Teacher Report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Maths</a:t>
            </a: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Endline</a:t>
            </a: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p:txBody>
      </p:sp>
      <p:grpSp>
        <p:nvGrpSpPr>
          <p:cNvPr id="6" name="Group 5">
            <a:extLst>
              <a:ext uri="{FF2B5EF4-FFF2-40B4-BE49-F238E27FC236}">
                <a16:creationId xmlns:a16="http://schemas.microsoft.com/office/drawing/2014/main" id="{D39F84B2-69A9-E99F-798D-1E3BD57BD15C}"/>
              </a:ext>
            </a:extLst>
          </p:cNvPr>
          <p:cNvGrpSpPr/>
          <p:nvPr/>
        </p:nvGrpSpPr>
        <p:grpSpPr>
          <a:xfrm>
            <a:off x="450505" y="619760"/>
            <a:ext cx="5489633" cy="6059565"/>
            <a:chOff x="311727" y="491530"/>
            <a:chExt cx="5673437" cy="6187795"/>
          </a:xfrm>
        </p:grpSpPr>
        <p:pic>
          <p:nvPicPr>
            <p:cNvPr id="3" name="Picture 2">
              <a:extLst>
                <a:ext uri="{FF2B5EF4-FFF2-40B4-BE49-F238E27FC236}">
                  <a16:creationId xmlns:a16="http://schemas.microsoft.com/office/drawing/2014/main" id="{1155FDBF-F1EE-4C33-90C8-0588351365A3}"/>
                </a:ext>
              </a:extLst>
            </p:cNvPr>
            <p:cNvPicPr>
              <a:picLocks noChangeAspect="1"/>
            </p:cNvPicPr>
            <p:nvPr/>
          </p:nvPicPr>
          <p:blipFill>
            <a:blip r:embed="rId2"/>
            <a:stretch>
              <a:fillRect/>
            </a:stretch>
          </p:blipFill>
          <p:spPr>
            <a:xfrm>
              <a:off x="311727" y="491530"/>
              <a:ext cx="5673437" cy="3801041"/>
            </a:xfrm>
            <a:prstGeom prst="rect">
              <a:avLst/>
            </a:prstGeom>
          </p:spPr>
        </p:pic>
        <p:pic>
          <p:nvPicPr>
            <p:cNvPr id="9" name="Picture 8">
              <a:extLst>
                <a:ext uri="{FF2B5EF4-FFF2-40B4-BE49-F238E27FC236}">
                  <a16:creationId xmlns:a16="http://schemas.microsoft.com/office/drawing/2014/main" id="{08DD3981-E501-49EA-90F7-9CC52BF1B716}"/>
                </a:ext>
              </a:extLst>
            </p:cNvPr>
            <p:cNvPicPr>
              <a:picLocks noChangeAspect="1"/>
            </p:cNvPicPr>
            <p:nvPr/>
          </p:nvPicPr>
          <p:blipFill>
            <a:blip r:embed="rId3"/>
            <a:stretch>
              <a:fillRect/>
            </a:stretch>
          </p:blipFill>
          <p:spPr>
            <a:xfrm>
              <a:off x="311727" y="4292571"/>
              <a:ext cx="5673437" cy="2386754"/>
            </a:xfrm>
            <a:prstGeom prst="rect">
              <a:avLst/>
            </a:prstGeom>
          </p:spPr>
        </p:pic>
      </p:grpSp>
      <p:grpSp>
        <p:nvGrpSpPr>
          <p:cNvPr id="2" name="Group 1">
            <a:extLst>
              <a:ext uri="{FF2B5EF4-FFF2-40B4-BE49-F238E27FC236}">
                <a16:creationId xmlns:a16="http://schemas.microsoft.com/office/drawing/2014/main" id="{F32EBC6B-2FAC-F263-4734-EDF77457F7B7}"/>
              </a:ext>
            </a:extLst>
          </p:cNvPr>
          <p:cNvGrpSpPr/>
          <p:nvPr/>
        </p:nvGrpSpPr>
        <p:grpSpPr>
          <a:xfrm>
            <a:off x="6390642" y="619760"/>
            <a:ext cx="5153197" cy="6059566"/>
            <a:chOff x="6307283" y="446235"/>
            <a:chExt cx="5572990" cy="6243250"/>
          </a:xfrm>
        </p:grpSpPr>
        <p:pic>
          <p:nvPicPr>
            <p:cNvPr id="13" name="Picture 12">
              <a:extLst>
                <a:ext uri="{FF2B5EF4-FFF2-40B4-BE49-F238E27FC236}">
                  <a16:creationId xmlns:a16="http://schemas.microsoft.com/office/drawing/2014/main" id="{0B872091-0AF1-4225-A0A0-E212968841C2}"/>
                </a:ext>
              </a:extLst>
            </p:cNvPr>
            <p:cNvPicPr>
              <a:picLocks noChangeAspect="1"/>
            </p:cNvPicPr>
            <p:nvPr/>
          </p:nvPicPr>
          <p:blipFill>
            <a:blip r:embed="rId4"/>
            <a:stretch>
              <a:fillRect/>
            </a:stretch>
          </p:blipFill>
          <p:spPr>
            <a:xfrm>
              <a:off x="6307283" y="446235"/>
              <a:ext cx="5572990" cy="3842282"/>
            </a:xfrm>
            <a:prstGeom prst="rect">
              <a:avLst/>
            </a:prstGeom>
          </p:spPr>
        </p:pic>
        <p:pic>
          <p:nvPicPr>
            <p:cNvPr id="15" name="Picture 14">
              <a:extLst>
                <a:ext uri="{FF2B5EF4-FFF2-40B4-BE49-F238E27FC236}">
                  <a16:creationId xmlns:a16="http://schemas.microsoft.com/office/drawing/2014/main" id="{D0112B18-38D1-4FCC-BB37-0D13223FE1BC}"/>
                </a:ext>
              </a:extLst>
            </p:cNvPr>
            <p:cNvPicPr>
              <a:picLocks noChangeAspect="1"/>
            </p:cNvPicPr>
            <p:nvPr/>
          </p:nvPicPr>
          <p:blipFill rotWithShape="1">
            <a:blip r:embed="rId5"/>
            <a:srcRect b="20930"/>
            <a:stretch/>
          </p:blipFill>
          <p:spPr>
            <a:xfrm>
              <a:off x="6307283" y="4274430"/>
              <a:ext cx="5572990" cy="2415055"/>
            </a:xfrm>
            <a:prstGeom prst="rect">
              <a:avLst/>
            </a:prstGeom>
          </p:spPr>
        </p:pic>
      </p:grpSp>
    </p:spTree>
    <p:extLst>
      <p:ext uri="{BB962C8B-B14F-4D97-AF65-F5344CB8AC3E}">
        <p14:creationId xmlns:p14="http://schemas.microsoft.com/office/powerpoint/2010/main" val="1449299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F8DD7C-4A12-AA13-F34C-64C11F92B856}"/>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Google Shape;136;p18">
            <a:extLst>
              <a:ext uri="{FF2B5EF4-FFF2-40B4-BE49-F238E27FC236}">
                <a16:creationId xmlns:a16="http://schemas.microsoft.com/office/drawing/2014/main" id="{C97A601A-9E91-970D-EE03-6A4D4C27A16A}"/>
              </a:ext>
            </a:extLst>
          </p:cNvPr>
          <p:cNvSpPr txBox="1"/>
          <p:nvPr/>
        </p:nvSpPr>
        <p:spPr>
          <a:xfrm>
            <a:off x="690765" y="146412"/>
            <a:ext cx="4925753" cy="4462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Student Report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Maths</a:t>
            </a: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 Baseline</a:t>
            </a: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p:txBody>
      </p:sp>
      <p:sp>
        <p:nvSpPr>
          <p:cNvPr id="5" name="Google Shape;136;p18">
            <a:extLst>
              <a:ext uri="{FF2B5EF4-FFF2-40B4-BE49-F238E27FC236}">
                <a16:creationId xmlns:a16="http://schemas.microsoft.com/office/drawing/2014/main" id="{7215FFDB-B9DF-4D17-A69E-4E390E4484AC}"/>
              </a:ext>
            </a:extLst>
          </p:cNvPr>
          <p:cNvSpPr txBox="1"/>
          <p:nvPr/>
        </p:nvSpPr>
        <p:spPr>
          <a:xfrm>
            <a:off x="6171855" y="172700"/>
            <a:ext cx="5673436" cy="4462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ABF3"/>
              </a:buClr>
              <a:buSzPts val="2300"/>
              <a:buFont typeface="Calibri"/>
              <a:buNone/>
              <a:tabLst/>
              <a:defRPr/>
            </a:pP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Student Report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Maths</a:t>
            </a:r>
            <a:r>
              <a:rPr kumimoji="0" lang="en-US" sz="2300" b="1" i="0" u="none" strike="noStrike" kern="0" cap="none" spc="0" normalizeH="0" baseline="0" noProof="0" dirty="0">
                <a:ln>
                  <a:noFill/>
                </a:ln>
                <a:solidFill>
                  <a:srgbClr val="FFFFFF"/>
                </a:solidFill>
                <a:effectLst/>
                <a:uLnTx/>
                <a:uFillTx/>
                <a:latin typeface="Calibri"/>
                <a:ea typeface="Calibri"/>
                <a:cs typeface="Calibri"/>
                <a:sym typeface="Calibri"/>
              </a:rPr>
              <a:t> </a:t>
            </a:r>
            <a:r>
              <a:rPr kumimoji="0" lang="en-US" sz="2300" b="1" i="0" u="none" strike="noStrike" kern="0" cap="none" spc="0" normalizeH="0" baseline="0" noProof="0" dirty="0" err="1">
                <a:ln>
                  <a:noFill/>
                </a:ln>
                <a:solidFill>
                  <a:srgbClr val="FFFFFF"/>
                </a:solidFill>
                <a:effectLst/>
                <a:uLnTx/>
                <a:uFillTx/>
                <a:latin typeface="Calibri"/>
                <a:ea typeface="Calibri"/>
                <a:cs typeface="Calibri"/>
                <a:sym typeface="Calibri"/>
              </a:rPr>
              <a:t>Endline</a:t>
            </a:r>
            <a:endParaRPr kumimoji="0" lang="en-US" sz="1900" b="0" i="0" u="none" strike="noStrike" kern="0" cap="none" spc="0" normalizeH="0" baseline="0" noProof="0" dirty="0">
              <a:ln>
                <a:noFill/>
              </a:ln>
              <a:solidFill>
                <a:srgbClr val="FFFFFF"/>
              </a:solidFill>
              <a:effectLst/>
              <a:uLnTx/>
              <a:uFillTx/>
              <a:latin typeface="Arial"/>
              <a:cs typeface="Arial"/>
              <a:sym typeface="Arial"/>
            </a:endParaRPr>
          </a:p>
        </p:txBody>
      </p:sp>
      <p:grpSp>
        <p:nvGrpSpPr>
          <p:cNvPr id="2" name="Group 1">
            <a:extLst>
              <a:ext uri="{FF2B5EF4-FFF2-40B4-BE49-F238E27FC236}">
                <a16:creationId xmlns:a16="http://schemas.microsoft.com/office/drawing/2014/main" id="{40AED5EC-7ECC-0E82-8591-042DB9837708}"/>
              </a:ext>
            </a:extLst>
          </p:cNvPr>
          <p:cNvGrpSpPr/>
          <p:nvPr/>
        </p:nvGrpSpPr>
        <p:grpSpPr>
          <a:xfrm>
            <a:off x="654654" y="642516"/>
            <a:ext cx="5208616" cy="5998419"/>
            <a:chOff x="357579" y="331261"/>
            <a:chExt cx="5580070" cy="5998419"/>
          </a:xfrm>
        </p:grpSpPr>
        <p:pic>
          <p:nvPicPr>
            <p:cNvPr id="6" name="Picture 5">
              <a:extLst>
                <a:ext uri="{FF2B5EF4-FFF2-40B4-BE49-F238E27FC236}">
                  <a16:creationId xmlns:a16="http://schemas.microsoft.com/office/drawing/2014/main" id="{89F4F1F9-64E6-4E80-BDE0-BB79D44FC910}"/>
                </a:ext>
              </a:extLst>
            </p:cNvPr>
            <p:cNvPicPr>
              <a:picLocks noChangeAspect="1"/>
            </p:cNvPicPr>
            <p:nvPr/>
          </p:nvPicPr>
          <p:blipFill>
            <a:blip r:embed="rId2"/>
            <a:stretch>
              <a:fillRect/>
            </a:stretch>
          </p:blipFill>
          <p:spPr>
            <a:xfrm>
              <a:off x="357579" y="331261"/>
              <a:ext cx="5553264" cy="3097739"/>
            </a:xfrm>
            <a:prstGeom prst="rect">
              <a:avLst/>
            </a:prstGeom>
          </p:spPr>
        </p:pic>
        <p:pic>
          <p:nvPicPr>
            <p:cNvPr id="8" name="Picture 7">
              <a:extLst>
                <a:ext uri="{FF2B5EF4-FFF2-40B4-BE49-F238E27FC236}">
                  <a16:creationId xmlns:a16="http://schemas.microsoft.com/office/drawing/2014/main" id="{0DD40D5D-E1F0-4E07-AF91-89FAB6B9DBF1}"/>
                </a:ext>
              </a:extLst>
            </p:cNvPr>
            <p:cNvPicPr>
              <a:picLocks noChangeAspect="1"/>
            </p:cNvPicPr>
            <p:nvPr/>
          </p:nvPicPr>
          <p:blipFill rotWithShape="1">
            <a:blip r:embed="rId3"/>
            <a:srcRect b="22302"/>
            <a:stretch/>
          </p:blipFill>
          <p:spPr>
            <a:xfrm>
              <a:off x="359913" y="3528736"/>
              <a:ext cx="5577736" cy="2800944"/>
            </a:xfrm>
            <a:prstGeom prst="rect">
              <a:avLst/>
            </a:prstGeom>
          </p:spPr>
        </p:pic>
      </p:grpSp>
      <p:grpSp>
        <p:nvGrpSpPr>
          <p:cNvPr id="3" name="Group 2">
            <a:extLst>
              <a:ext uri="{FF2B5EF4-FFF2-40B4-BE49-F238E27FC236}">
                <a16:creationId xmlns:a16="http://schemas.microsoft.com/office/drawing/2014/main" id="{A0C86E66-6F87-ABB8-FA01-B803D6D9326E}"/>
              </a:ext>
            </a:extLst>
          </p:cNvPr>
          <p:cNvGrpSpPr/>
          <p:nvPr/>
        </p:nvGrpSpPr>
        <p:grpSpPr>
          <a:xfrm>
            <a:off x="6404265" y="642516"/>
            <a:ext cx="5208616" cy="5998419"/>
            <a:chOff x="6556664" y="515082"/>
            <a:chExt cx="5281757" cy="6125854"/>
          </a:xfrm>
        </p:grpSpPr>
        <p:pic>
          <p:nvPicPr>
            <p:cNvPr id="11" name="Picture 10">
              <a:extLst>
                <a:ext uri="{FF2B5EF4-FFF2-40B4-BE49-F238E27FC236}">
                  <a16:creationId xmlns:a16="http://schemas.microsoft.com/office/drawing/2014/main" id="{9EE94B1F-2C8E-4A23-AC50-C2B995F23F31}"/>
                </a:ext>
              </a:extLst>
            </p:cNvPr>
            <p:cNvPicPr>
              <a:picLocks noChangeAspect="1"/>
            </p:cNvPicPr>
            <p:nvPr/>
          </p:nvPicPr>
          <p:blipFill>
            <a:blip r:embed="rId4"/>
            <a:stretch>
              <a:fillRect/>
            </a:stretch>
          </p:blipFill>
          <p:spPr>
            <a:xfrm>
              <a:off x="6556664" y="515082"/>
              <a:ext cx="5281757" cy="3728299"/>
            </a:xfrm>
            <a:prstGeom prst="rect">
              <a:avLst/>
            </a:prstGeom>
          </p:spPr>
        </p:pic>
        <p:pic>
          <p:nvPicPr>
            <p:cNvPr id="14" name="Picture 13">
              <a:extLst>
                <a:ext uri="{FF2B5EF4-FFF2-40B4-BE49-F238E27FC236}">
                  <a16:creationId xmlns:a16="http://schemas.microsoft.com/office/drawing/2014/main" id="{EA677D69-CAB7-401E-A04F-F6CA40DB6ED9}"/>
                </a:ext>
              </a:extLst>
            </p:cNvPr>
            <p:cNvPicPr>
              <a:picLocks noChangeAspect="1"/>
            </p:cNvPicPr>
            <p:nvPr/>
          </p:nvPicPr>
          <p:blipFill rotWithShape="1">
            <a:blip r:embed="rId5"/>
            <a:srcRect b="24008"/>
            <a:stretch/>
          </p:blipFill>
          <p:spPr>
            <a:xfrm>
              <a:off x="6556664" y="4291543"/>
              <a:ext cx="5281757" cy="2349393"/>
            </a:xfrm>
            <a:prstGeom prst="rect">
              <a:avLst/>
            </a:prstGeom>
          </p:spPr>
        </p:pic>
      </p:grpSp>
    </p:spTree>
    <p:extLst>
      <p:ext uri="{BB962C8B-B14F-4D97-AF65-F5344CB8AC3E}">
        <p14:creationId xmlns:p14="http://schemas.microsoft.com/office/powerpoint/2010/main" val="3308343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3F3572-23B3-5523-7382-EAF53B5BB199}"/>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21295819-D1F1-246E-C2A0-D7AA82926019}"/>
              </a:ext>
            </a:extLst>
          </p:cNvPr>
          <p:cNvSpPr/>
          <p:nvPr/>
        </p:nvSpPr>
        <p:spPr>
          <a:xfrm>
            <a:off x="0" y="1757680"/>
            <a:ext cx="12192000" cy="4094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9" name="Chart 8">
            <a:extLst>
              <a:ext uri="{FF2B5EF4-FFF2-40B4-BE49-F238E27FC236}">
                <a16:creationId xmlns:a16="http://schemas.microsoft.com/office/drawing/2014/main" id="{3B83B636-A95B-4F54-8B20-972EABABE28A}"/>
              </a:ext>
            </a:extLst>
          </p:cNvPr>
          <p:cNvGraphicFramePr>
            <a:graphicFrameLocks/>
          </p:cNvGraphicFramePr>
          <p:nvPr/>
        </p:nvGraphicFramePr>
        <p:xfrm>
          <a:off x="817417" y="1963942"/>
          <a:ext cx="4717934" cy="368386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5C220A2A-59CF-4F29-AD3C-DF975F99EF6C}"/>
              </a:ext>
            </a:extLst>
          </p:cNvPr>
          <p:cNvGraphicFramePr>
            <a:graphicFrameLocks/>
          </p:cNvGraphicFramePr>
          <p:nvPr/>
        </p:nvGraphicFramePr>
        <p:xfrm>
          <a:off x="6220232" y="1963942"/>
          <a:ext cx="5154351" cy="368386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645931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F673CB-EE4B-E633-B46F-2F29F138E1EE}"/>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7" name="Rectangle 6">
            <a:extLst>
              <a:ext uri="{FF2B5EF4-FFF2-40B4-BE49-F238E27FC236}">
                <a16:creationId xmlns:a16="http://schemas.microsoft.com/office/drawing/2014/main" id="{95993D91-4F8A-8458-000A-FD805167E23F}"/>
              </a:ext>
            </a:extLst>
          </p:cNvPr>
          <p:cNvSpPr/>
          <p:nvPr/>
        </p:nvSpPr>
        <p:spPr>
          <a:xfrm>
            <a:off x="10160" y="1757680"/>
            <a:ext cx="12192000" cy="4094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5" name="Chart 4">
            <a:extLst>
              <a:ext uri="{FF2B5EF4-FFF2-40B4-BE49-F238E27FC236}">
                <a16:creationId xmlns:a16="http://schemas.microsoft.com/office/drawing/2014/main" id="{A7E51997-D509-4CA0-B55A-6C9C0730581C}"/>
              </a:ext>
            </a:extLst>
          </p:cNvPr>
          <p:cNvGraphicFramePr>
            <a:graphicFrameLocks/>
          </p:cNvGraphicFramePr>
          <p:nvPr/>
        </p:nvGraphicFramePr>
        <p:xfrm>
          <a:off x="427465" y="1962988"/>
          <a:ext cx="5507180" cy="368386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ABD3F711-6D86-45E0-B603-22C818491BCA}"/>
              </a:ext>
            </a:extLst>
          </p:cNvPr>
          <p:cNvGraphicFramePr>
            <a:graphicFrameLocks/>
          </p:cNvGraphicFramePr>
          <p:nvPr/>
        </p:nvGraphicFramePr>
        <p:xfrm>
          <a:off x="6362110" y="1962987"/>
          <a:ext cx="5507180" cy="368386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470921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553494-1C3B-29FE-8444-0CCAC2AAFF4F}"/>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6" name="Rectangle 5">
            <a:extLst>
              <a:ext uri="{FF2B5EF4-FFF2-40B4-BE49-F238E27FC236}">
                <a16:creationId xmlns:a16="http://schemas.microsoft.com/office/drawing/2014/main" id="{D40848CB-F4ED-CCC8-2405-955764655A04}"/>
              </a:ext>
            </a:extLst>
          </p:cNvPr>
          <p:cNvSpPr/>
          <p:nvPr/>
        </p:nvSpPr>
        <p:spPr>
          <a:xfrm>
            <a:off x="10160" y="1757680"/>
            <a:ext cx="12192000" cy="4094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4" name="Chart 3">
            <a:extLst>
              <a:ext uri="{FF2B5EF4-FFF2-40B4-BE49-F238E27FC236}">
                <a16:creationId xmlns:a16="http://schemas.microsoft.com/office/drawing/2014/main" id="{0BDCC4AF-E730-45AB-AC90-B116D50C573C}"/>
              </a:ext>
            </a:extLst>
          </p:cNvPr>
          <p:cNvGraphicFramePr>
            <a:graphicFrameLocks/>
          </p:cNvGraphicFramePr>
          <p:nvPr/>
        </p:nvGraphicFramePr>
        <p:xfrm>
          <a:off x="560038" y="2209654"/>
          <a:ext cx="5311698" cy="337340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FD860998-4A92-413D-861E-6DEEB67E766E}"/>
              </a:ext>
            </a:extLst>
          </p:cNvPr>
          <p:cNvGraphicFramePr>
            <a:graphicFrameLocks/>
          </p:cNvGraphicFramePr>
          <p:nvPr/>
        </p:nvGraphicFramePr>
        <p:xfrm>
          <a:off x="6421614" y="2045176"/>
          <a:ext cx="5415772" cy="370236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835520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BAF013-02A6-626B-E0C7-7CC3D41CFD25}"/>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 name="Rectangle 3">
            <a:extLst>
              <a:ext uri="{FF2B5EF4-FFF2-40B4-BE49-F238E27FC236}">
                <a16:creationId xmlns:a16="http://schemas.microsoft.com/office/drawing/2014/main" id="{E5EE1649-91F2-7FEF-CC1F-A48EF591289E}"/>
              </a:ext>
            </a:extLst>
          </p:cNvPr>
          <p:cNvSpPr/>
          <p:nvPr/>
        </p:nvSpPr>
        <p:spPr>
          <a:xfrm>
            <a:off x="462462" y="64802"/>
            <a:ext cx="11267075" cy="67283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2" name="Object 1">
            <a:extLst>
              <a:ext uri="{FF2B5EF4-FFF2-40B4-BE49-F238E27FC236}">
                <a16:creationId xmlns:a16="http://schemas.microsoft.com/office/drawing/2014/main" id="{8FDDC21A-3B7F-4E2A-8EA1-DCAFF8F0BFAF}"/>
              </a:ext>
            </a:extLst>
          </p:cNvPr>
          <p:cNvGraphicFramePr>
            <a:graphicFrameLocks noChangeAspect="1"/>
          </p:cNvGraphicFramePr>
          <p:nvPr/>
        </p:nvGraphicFramePr>
        <p:xfrm>
          <a:off x="462462" y="64802"/>
          <a:ext cx="11267075" cy="6728395"/>
        </p:xfrm>
        <a:graphic>
          <a:graphicData uri="http://schemas.openxmlformats.org/presentationml/2006/ole">
            <mc:AlternateContent xmlns:mc="http://schemas.openxmlformats.org/markup-compatibility/2006">
              <mc:Choice xmlns:v="urn:schemas-microsoft-com:vml" Requires="v">
                <p:oleObj name="Worksheet" r:id="rId2" imgW="12268230" imgH="7322917" progId="Excel.Sheet.12">
                  <p:embed/>
                </p:oleObj>
              </mc:Choice>
              <mc:Fallback>
                <p:oleObj name="Worksheet" r:id="rId2" imgW="12268230" imgH="7322917" progId="Excel.Sheet.12">
                  <p:embed/>
                  <p:pic>
                    <p:nvPicPr>
                      <p:cNvPr id="2" name="Object 1">
                        <a:extLst>
                          <a:ext uri="{FF2B5EF4-FFF2-40B4-BE49-F238E27FC236}">
                            <a16:creationId xmlns:a16="http://schemas.microsoft.com/office/drawing/2014/main" id="{8FDDC21A-3B7F-4E2A-8EA1-DCAFF8F0BFAF}"/>
                          </a:ext>
                        </a:extLst>
                      </p:cNvPr>
                      <p:cNvPicPr/>
                      <p:nvPr/>
                    </p:nvPicPr>
                    <p:blipFill>
                      <a:blip r:embed="rId3"/>
                      <a:stretch>
                        <a:fillRect/>
                      </a:stretch>
                    </p:blipFill>
                    <p:spPr>
                      <a:xfrm>
                        <a:off x="462462" y="64802"/>
                        <a:ext cx="11267075" cy="6728395"/>
                      </a:xfrm>
                      <a:prstGeom prst="rect">
                        <a:avLst/>
                      </a:prstGeom>
                    </p:spPr>
                  </p:pic>
                </p:oleObj>
              </mc:Fallback>
            </mc:AlternateContent>
          </a:graphicData>
        </a:graphic>
      </p:graphicFrame>
    </p:spTree>
    <p:extLst>
      <p:ext uri="{BB962C8B-B14F-4D97-AF65-F5344CB8AC3E}">
        <p14:creationId xmlns:p14="http://schemas.microsoft.com/office/powerpoint/2010/main" val="41308519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E52E02-FF2C-168E-817E-4BA652E54D52}"/>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84AB3AFA-9A8F-822A-F423-DD31263CC1A8}"/>
              </a:ext>
            </a:extLst>
          </p:cNvPr>
          <p:cNvSpPr/>
          <p:nvPr/>
        </p:nvSpPr>
        <p:spPr>
          <a:xfrm>
            <a:off x="1046480" y="91440"/>
            <a:ext cx="10495280" cy="665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3" name="Chart 2">
            <a:extLst>
              <a:ext uri="{FF2B5EF4-FFF2-40B4-BE49-F238E27FC236}">
                <a16:creationId xmlns:a16="http://schemas.microsoft.com/office/drawing/2014/main" id="{258D0896-63B7-4E53-9D5A-62762F2CD766}"/>
              </a:ext>
            </a:extLst>
          </p:cNvPr>
          <p:cNvGraphicFramePr>
            <a:graphicFrameLocks/>
          </p:cNvGraphicFramePr>
          <p:nvPr/>
        </p:nvGraphicFramePr>
        <p:xfrm>
          <a:off x="1165426" y="172844"/>
          <a:ext cx="10292576" cy="65123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5678601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0489A8-513F-9653-1344-D8AC68959BAA}"/>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F24B3CE9-CA67-4C0D-79F1-9CAB9D901C7B}"/>
              </a:ext>
            </a:extLst>
          </p:cNvPr>
          <p:cNvSpPr/>
          <p:nvPr/>
        </p:nvSpPr>
        <p:spPr>
          <a:xfrm>
            <a:off x="234176" y="89210"/>
            <a:ext cx="11731084" cy="66461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4" name="Object 3">
            <a:extLst>
              <a:ext uri="{FF2B5EF4-FFF2-40B4-BE49-F238E27FC236}">
                <a16:creationId xmlns:a16="http://schemas.microsoft.com/office/drawing/2014/main" id="{E8E61C77-A4FC-4059-B39B-C890C72A1DD3}"/>
              </a:ext>
            </a:extLst>
          </p:cNvPr>
          <p:cNvGraphicFramePr>
            <a:graphicFrameLocks noChangeAspect="1"/>
          </p:cNvGraphicFramePr>
          <p:nvPr/>
        </p:nvGraphicFramePr>
        <p:xfrm>
          <a:off x="234176" y="89210"/>
          <a:ext cx="11731084" cy="6646127"/>
        </p:xfrm>
        <a:graphic>
          <a:graphicData uri="http://schemas.openxmlformats.org/presentationml/2006/ole">
            <mc:AlternateContent xmlns:mc="http://schemas.openxmlformats.org/markup-compatibility/2006">
              <mc:Choice xmlns:v="urn:schemas-microsoft-com:vml" Requires="v">
                <p:oleObj name="Worksheet" r:id="rId2" imgW="11955736" imgH="7094105" progId="Excel.Sheet.12">
                  <p:embed/>
                </p:oleObj>
              </mc:Choice>
              <mc:Fallback>
                <p:oleObj name="Worksheet" r:id="rId2" imgW="11955736" imgH="7094105" progId="Excel.Sheet.12">
                  <p:embed/>
                  <p:pic>
                    <p:nvPicPr>
                      <p:cNvPr id="4" name="Object 3">
                        <a:extLst>
                          <a:ext uri="{FF2B5EF4-FFF2-40B4-BE49-F238E27FC236}">
                            <a16:creationId xmlns:a16="http://schemas.microsoft.com/office/drawing/2014/main" id="{E8E61C77-A4FC-4059-B39B-C890C72A1DD3}"/>
                          </a:ext>
                        </a:extLst>
                      </p:cNvPr>
                      <p:cNvPicPr/>
                      <p:nvPr/>
                    </p:nvPicPr>
                    <p:blipFill>
                      <a:blip r:embed="rId3"/>
                      <a:stretch>
                        <a:fillRect/>
                      </a:stretch>
                    </p:blipFill>
                    <p:spPr>
                      <a:xfrm>
                        <a:off x="234176" y="89210"/>
                        <a:ext cx="11731084" cy="6646127"/>
                      </a:xfrm>
                      <a:prstGeom prst="rect">
                        <a:avLst/>
                      </a:prstGeom>
                    </p:spPr>
                  </p:pic>
                </p:oleObj>
              </mc:Fallback>
            </mc:AlternateContent>
          </a:graphicData>
        </a:graphic>
      </p:graphicFrame>
    </p:spTree>
    <p:extLst>
      <p:ext uri="{BB962C8B-B14F-4D97-AF65-F5344CB8AC3E}">
        <p14:creationId xmlns:p14="http://schemas.microsoft.com/office/powerpoint/2010/main" val="9213936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6BD311-A150-59D9-B211-B24A5EC89DD3}"/>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Rectangle 1">
            <a:extLst>
              <a:ext uri="{FF2B5EF4-FFF2-40B4-BE49-F238E27FC236}">
                <a16:creationId xmlns:a16="http://schemas.microsoft.com/office/drawing/2014/main" id="{DA8AF596-378C-6038-193E-A71FB4A93B41}"/>
              </a:ext>
            </a:extLst>
          </p:cNvPr>
          <p:cNvSpPr/>
          <p:nvPr/>
        </p:nvSpPr>
        <p:spPr>
          <a:xfrm>
            <a:off x="662629" y="209890"/>
            <a:ext cx="10872439" cy="63784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graphicFrame>
        <p:nvGraphicFramePr>
          <p:cNvPr id="3" name="Chart 2">
            <a:extLst>
              <a:ext uri="{FF2B5EF4-FFF2-40B4-BE49-F238E27FC236}">
                <a16:creationId xmlns:a16="http://schemas.microsoft.com/office/drawing/2014/main" id="{8A2B9906-8E60-4DBF-8BA7-BA08A7792DF3}"/>
              </a:ext>
            </a:extLst>
          </p:cNvPr>
          <p:cNvGraphicFramePr>
            <a:graphicFrameLocks/>
          </p:cNvGraphicFramePr>
          <p:nvPr/>
        </p:nvGraphicFramePr>
        <p:xfrm>
          <a:off x="662629" y="209890"/>
          <a:ext cx="10872439" cy="637849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585941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Rectangle 1"/>
          <p:cNvSpPr/>
          <p:nvPr/>
        </p:nvSpPr>
        <p:spPr>
          <a:xfrm>
            <a:off x="-2" y="25456"/>
            <a:ext cx="3293345"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15" name="Title 2"/>
          <p:cNvSpPr txBox="1"/>
          <p:nvPr/>
        </p:nvSpPr>
        <p:spPr>
          <a:xfrm>
            <a:off x="224203" y="403698"/>
            <a:ext cx="3023420" cy="66459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4400" b="1">
                <a:solidFill>
                  <a:srgbClr val="FFFFFF"/>
                </a:solidFill>
                <a:latin typeface="Antonio"/>
                <a:ea typeface="Antonio"/>
                <a:cs typeface="Antonio"/>
                <a:sym typeface="Antonio"/>
              </a:defRPr>
            </a:pPr>
            <a:r>
              <a:t>TRAINING </a:t>
            </a:r>
            <a:endParaRPr>
              <a:latin typeface="Carlito"/>
              <a:ea typeface="Carlito"/>
              <a:cs typeface="Carlito"/>
              <a:sym typeface="Carlito"/>
            </a:endParaRPr>
          </a:p>
          <a:p>
            <a:pPr>
              <a:lnSpc>
                <a:spcPct val="90000"/>
              </a:lnSpc>
              <a:defRPr sz="3600" b="1">
                <a:solidFill>
                  <a:srgbClr val="FFE699"/>
                </a:solidFill>
                <a:latin typeface="Antonio"/>
                <a:ea typeface="Antonio"/>
                <a:cs typeface="Antonio"/>
                <a:sym typeface="Antonio"/>
              </a:defRPr>
            </a:pPr>
            <a:r>
              <a:t>of 30 Schools of Leh, </a:t>
            </a:r>
            <a:endParaRPr sz="4400">
              <a:latin typeface="Carlito"/>
              <a:ea typeface="Carlito"/>
              <a:cs typeface="Carlito"/>
              <a:sym typeface="Carlito"/>
            </a:endParaRPr>
          </a:p>
          <a:p>
            <a:pPr>
              <a:lnSpc>
                <a:spcPct val="90000"/>
              </a:lnSpc>
              <a:defRPr sz="3600" b="1">
                <a:solidFill>
                  <a:srgbClr val="FFE699"/>
                </a:solidFill>
                <a:latin typeface="Antonio"/>
                <a:ea typeface="Antonio"/>
                <a:cs typeface="Antonio"/>
                <a:sym typeface="Antonio"/>
              </a:defRPr>
            </a:pPr>
            <a:endParaRPr sz="4400">
              <a:latin typeface="Carlito"/>
              <a:ea typeface="Carlito"/>
              <a:cs typeface="Carlito"/>
              <a:sym typeface="Carlito"/>
            </a:endParaRPr>
          </a:p>
          <a:p>
            <a:pPr>
              <a:lnSpc>
                <a:spcPct val="90000"/>
              </a:lnSpc>
              <a:defRPr sz="3200" b="1">
                <a:solidFill>
                  <a:srgbClr val="FFE699"/>
                </a:solidFill>
                <a:latin typeface="Antonio"/>
                <a:ea typeface="Antonio"/>
                <a:cs typeface="Antonio"/>
                <a:sym typeface="Antonio"/>
              </a:defRPr>
            </a:pPr>
            <a:r>
              <a:t>Nearly 60 headmasters of the schools participated in the training session</a:t>
            </a:r>
            <a:endParaRPr sz="4400">
              <a:latin typeface="Carlito"/>
              <a:ea typeface="Carlito"/>
              <a:cs typeface="Carlito"/>
              <a:sym typeface="Carlito"/>
            </a:endParaRPr>
          </a:p>
          <a:p>
            <a:pPr marL="514350" indent="-514350">
              <a:lnSpc>
                <a:spcPct val="90000"/>
              </a:lnSpc>
              <a:buSzPct val="100000"/>
              <a:buAutoNum type="arabicPeriod"/>
              <a:defRPr sz="23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sz="28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sz="28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b="1">
                <a:solidFill>
                  <a:srgbClr val="FFFFFF"/>
                </a:solidFill>
                <a:latin typeface="Antonio"/>
                <a:ea typeface="Antonio"/>
                <a:cs typeface="Antonio"/>
                <a:sym typeface="Antonio"/>
              </a:defRPr>
            </a:pPr>
            <a:r>
              <a:t>Watch the video</a:t>
            </a:r>
          </a:p>
        </p:txBody>
      </p:sp>
      <p:grpSp>
        <p:nvGrpSpPr>
          <p:cNvPr id="222" name="Group 14"/>
          <p:cNvGrpSpPr/>
          <p:nvPr/>
        </p:nvGrpSpPr>
        <p:grpSpPr>
          <a:xfrm>
            <a:off x="3537172" y="280715"/>
            <a:ext cx="8476345" cy="6412491"/>
            <a:chOff x="0" y="134167"/>
            <a:chExt cx="8476343" cy="6412489"/>
          </a:xfrm>
        </p:grpSpPr>
        <p:grpSp>
          <p:nvGrpSpPr>
            <p:cNvPr id="220" name="Group 13"/>
            <p:cNvGrpSpPr/>
            <p:nvPr/>
          </p:nvGrpSpPr>
          <p:grpSpPr>
            <a:xfrm>
              <a:off x="-1" y="134167"/>
              <a:ext cx="8476345" cy="6396132"/>
              <a:chOff x="0" y="134168"/>
              <a:chExt cx="8476343" cy="6396130"/>
            </a:xfrm>
          </p:grpSpPr>
          <p:grpSp>
            <p:nvGrpSpPr>
              <p:cNvPr id="218" name="Group 3"/>
              <p:cNvGrpSpPr/>
              <p:nvPr/>
            </p:nvGrpSpPr>
            <p:grpSpPr>
              <a:xfrm>
                <a:off x="-1" y="134168"/>
                <a:ext cx="8476345" cy="3090791"/>
                <a:chOff x="0" y="134168"/>
                <a:chExt cx="8476343" cy="3090790"/>
              </a:xfrm>
            </p:grpSpPr>
            <p:pic>
              <p:nvPicPr>
                <p:cNvPr id="216" name="Picture 4" descr="Picture 4"/>
                <p:cNvPicPr>
                  <a:picLocks noChangeAspect="1"/>
                </p:cNvPicPr>
                <p:nvPr/>
              </p:nvPicPr>
              <p:blipFill>
                <a:blip r:embed="rId2"/>
                <a:srcRect t="10040" b="6184"/>
                <a:stretch>
                  <a:fillRect/>
                </a:stretch>
              </p:blipFill>
              <p:spPr>
                <a:xfrm>
                  <a:off x="-1" y="141867"/>
                  <a:ext cx="4614397" cy="3083092"/>
                </a:xfrm>
                <a:prstGeom prst="rect">
                  <a:avLst/>
                </a:prstGeom>
                <a:ln w="12700" cap="flat">
                  <a:noFill/>
                  <a:miter lim="400000"/>
                </a:ln>
                <a:effectLst/>
              </p:spPr>
            </p:pic>
            <p:pic>
              <p:nvPicPr>
                <p:cNvPr id="217" name="Picture 7" descr="Picture 7"/>
                <p:cNvPicPr>
                  <a:picLocks noChangeAspect="1"/>
                </p:cNvPicPr>
                <p:nvPr/>
              </p:nvPicPr>
              <p:blipFill>
                <a:blip r:embed="rId3"/>
                <a:srcRect b="4356"/>
                <a:stretch>
                  <a:fillRect/>
                </a:stretch>
              </p:blipFill>
              <p:spPr>
                <a:xfrm>
                  <a:off x="4614396" y="134168"/>
                  <a:ext cx="3861948" cy="2945911"/>
                </a:xfrm>
                <a:prstGeom prst="rect">
                  <a:avLst/>
                </a:prstGeom>
                <a:ln w="12700" cap="flat">
                  <a:noFill/>
                  <a:miter lim="400000"/>
                </a:ln>
                <a:effectLst/>
              </p:spPr>
            </p:pic>
          </p:grpSp>
          <p:pic>
            <p:nvPicPr>
              <p:cNvPr id="219" name="Picture 9" descr="Picture 9"/>
              <p:cNvPicPr>
                <a:picLocks noChangeAspect="1"/>
              </p:cNvPicPr>
              <p:nvPr/>
            </p:nvPicPr>
            <p:blipFill>
              <a:blip r:embed="rId4"/>
              <a:srcRect l="23089" t="993" r="11212"/>
              <a:stretch>
                <a:fillRect/>
              </a:stretch>
            </p:blipFill>
            <p:spPr>
              <a:xfrm>
                <a:off x="0" y="3080076"/>
                <a:ext cx="4696636" cy="3450223"/>
              </a:xfrm>
              <a:prstGeom prst="rect">
                <a:avLst/>
              </a:prstGeom>
              <a:ln w="12700" cap="flat">
                <a:noFill/>
                <a:miter lim="400000"/>
              </a:ln>
              <a:effectLst/>
            </p:spPr>
          </p:pic>
        </p:grpSp>
        <p:pic>
          <p:nvPicPr>
            <p:cNvPr id="221" name="Picture 11" descr="Picture 11"/>
            <p:cNvPicPr>
              <a:picLocks noChangeAspect="1"/>
            </p:cNvPicPr>
            <p:nvPr/>
          </p:nvPicPr>
          <p:blipFill>
            <a:blip r:embed="rId5"/>
            <a:srcRect l="11422" r="34234"/>
            <a:stretch>
              <a:fillRect/>
            </a:stretch>
          </p:blipFill>
          <p:spPr>
            <a:xfrm>
              <a:off x="4611630" y="3080076"/>
              <a:ext cx="3864714" cy="3466581"/>
            </a:xfrm>
            <a:prstGeom prst="rect">
              <a:avLst/>
            </a:prstGeom>
            <a:ln w="12700" cap="flat">
              <a:noFill/>
              <a:miter lim="400000"/>
            </a:ln>
            <a:effectLst/>
          </p:spPr>
        </p:pic>
      </p:grpSp>
      <p:pic>
        <p:nvPicPr>
          <p:cNvPr id="223" name="Picture 6" descr="Picture 6"/>
          <p:cNvPicPr>
            <a:picLocks noChangeAspect="1"/>
          </p:cNvPicPr>
          <p:nvPr/>
        </p:nvPicPr>
        <p:blipFill>
          <a:blip r:embed="rId6"/>
          <a:stretch>
            <a:fillRect/>
          </a:stretch>
        </p:blipFill>
        <p:spPr>
          <a:xfrm>
            <a:off x="1882461" y="5449103"/>
            <a:ext cx="1273130" cy="1273130"/>
          </a:xfrm>
          <a:prstGeom prst="rect">
            <a:avLst/>
          </a:prstGeom>
          <a:ln w="12700">
            <a:miter lim="400000"/>
          </a:ln>
        </p:spPr>
      </p:pic>
    </p:spTree>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Rectangle 1"/>
          <p:cNvSpPr/>
          <p:nvPr/>
        </p:nvSpPr>
        <p:spPr>
          <a:xfrm>
            <a:off x="-1" y="0"/>
            <a:ext cx="3123559" cy="6858000"/>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26" name="Title 2"/>
          <p:cNvSpPr txBox="1"/>
          <p:nvPr/>
        </p:nvSpPr>
        <p:spPr>
          <a:xfrm>
            <a:off x="241860" y="1759654"/>
            <a:ext cx="2639836" cy="31292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nSpc>
                <a:spcPct val="90000"/>
              </a:lnSpc>
              <a:defRPr sz="4300" b="1">
                <a:solidFill>
                  <a:srgbClr val="FFFFFF"/>
                </a:solidFill>
                <a:latin typeface="Antonio"/>
                <a:ea typeface="Antonio"/>
                <a:cs typeface="Antonio"/>
                <a:sym typeface="Antonio"/>
              </a:defRPr>
            </a:lvl1pPr>
          </a:lstStyle>
          <a:p>
            <a:r>
              <a:t>Teachers view about the ALfA program</a:t>
            </a:r>
          </a:p>
        </p:txBody>
      </p:sp>
      <p:graphicFrame>
        <p:nvGraphicFramePr>
          <p:cNvPr id="227" name="Chart 6"/>
          <p:cNvGraphicFramePr/>
          <p:nvPr/>
        </p:nvGraphicFramePr>
        <p:xfrm>
          <a:off x="3758482" y="1873092"/>
          <a:ext cx="7743998" cy="3878710"/>
        </p:xfrm>
        <a:graphic>
          <a:graphicData uri="http://schemas.openxmlformats.org/drawingml/2006/chart">
            <c:chart xmlns:c="http://schemas.openxmlformats.org/drawingml/2006/chart" xmlns:r="http://schemas.openxmlformats.org/officeDocument/2006/relationships" r:id="rId2"/>
          </a:graphicData>
        </a:graphic>
      </p:graphicFrame>
      <p:sp>
        <p:nvSpPr>
          <p:cNvPr id="228" name="TextBox 4"/>
          <p:cNvSpPr txBox="1"/>
          <p:nvPr/>
        </p:nvSpPr>
        <p:spPr>
          <a:xfrm>
            <a:off x="155924" y="4699527"/>
            <a:ext cx="2921914" cy="1818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2800" b="1">
                <a:solidFill>
                  <a:srgbClr val="FFFFFF"/>
                </a:solidFill>
                <a:latin typeface="Antonio"/>
                <a:ea typeface="Antonio"/>
                <a:cs typeface="Antonio"/>
                <a:sym typeface="Antonio"/>
              </a:defRPr>
            </a:lvl1pPr>
          </a:lstStyle>
          <a:p>
            <a:r>
              <a:t>Nearly 97 % of the teachers said AlfA will boost FLN</a:t>
            </a:r>
          </a:p>
        </p:txBody>
      </p:sp>
    </p:spTree>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Rectangle 1"/>
          <p:cNvSpPr/>
          <p:nvPr/>
        </p:nvSpPr>
        <p:spPr>
          <a:xfrm>
            <a:off x="-1" y="0"/>
            <a:ext cx="3123559" cy="6858000"/>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31" name="Title 2"/>
          <p:cNvSpPr txBox="1"/>
          <p:nvPr/>
        </p:nvSpPr>
        <p:spPr>
          <a:xfrm>
            <a:off x="241860" y="1759654"/>
            <a:ext cx="2639836" cy="31292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nSpc>
                <a:spcPct val="90000"/>
              </a:lnSpc>
              <a:defRPr sz="4300" b="1">
                <a:solidFill>
                  <a:srgbClr val="FFFFFF"/>
                </a:solidFill>
                <a:latin typeface="Antonio"/>
                <a:ea typeface="Antonio"/>
                <a:cs typeface="Antonio"/>
                <a:sym typeface="Antonio"/>
              </a:defRPr>
            </a:lvl1pPr>
          </a:lstStyle>
          <a:p>
            <a:r>
              <a:rPr dirty="0"/>
              <a:t>Teachers view about the </a:t>
            </a:r>
            <a:r>
              <a:rPr dirty="0" err="1"/>
              <a:t>ALfA</a:t>
            </a:r>
            <a:r>
              <a:rPr dirty="0"/>
              <a:t> program</a:t>
            </a:r>
          </a:p>
        </p:txBody>
      </p:sp>
      <p:graphicFrame>
        <p:nvGraphicFramePr>
          <p:cNvPr id="232" name="Chart 6"/>
          <p:cNvGraphicFramePr/>
          <p:nvPr/>
        </p:nvGraphicFramePr>
        <p:xfrm>
          <a:off x="3758482" y="1873092"/>
          <a:ext cx="7743998" cy="3878710"/>
        </p:xfrm>
        <a:graphic>
          <a:graphicData uri="http://schemas.openxmlformats.org/drawingml/2006/chart">
            <c:chart xmlns:c="http://schemas.openxmlformats.org/drawingml/2006/chart" xmlns:r="http://schemas.openxmlformats.org/officeDocument/2006/relationships" r:id="rId2"/>
          </a:graphicData>
        </a:graphic>
      </p:graphicFrame>
      <p:sp>
        <p:nvSpPr>
          <p:cNvPr id="233" name="TextBox 4"/>
          <p:cNvSpPr txBox="1"/>
          <p:nvPr/>
        </p:nvSpPr>
        <p:spPr>
          <a:xfrm>
            <a:off x="155924" y="4699527"/>
            <a:ext cx="2921914" cy="22504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2800" b="1">
                <a:solidFill>
                  <a:srgbClr val="FFFFFF"/>
                </a:solidFill>
                <a:latin typeface="Antonio"/>
                <a:ea typeface="Antonio"/>
                <a:cs typeface="Antonio"/>
                <a:sym typeface="Antonio"/>
              </a:defRPr>
            </a:lvl1pPr>
          </a:lstStyle>
          <a:p>
            <a:r>
              <a:t>Nearly 95 % of the teachers rated the ALfA trainers as expert</a:t>
            </a: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 name="Rectangle 1"/>
          <p:cNvSpPr/>
          <p:nvPr/>
        </p:nvSpPr>
        <p:spPr>
          <a:xfrm>
            <a:off x="-1" y="0"/>
            <a:ext cx="3123559" cy="6858000"/>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36" name="Title 2"/>
          <p:cNvSpPr txBox="1"/>
          <p:nvPr/>
        </p:nvSpPr>
        <p:spPr>
          <a:xfrm>
            <a:off x="241860" y="1759654"/>
            <a:ext cx="2639836" cy="56438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4300" b="1">
                <a:solidFill>
                  <a:srgbClr val="FFFFFF"/>
                </a:solidFill>
                <a:latin typeface="Antonio"/>
                <a:ea typeface="Antonio"/>
                <a:cs typeface="Antonio"/>
                <a:sym typeface="Antonio"/>
              </a:defRPr>
            </a:pPr>
            <a:r>
              <a:t>Teachers view about the ALfA program</a:t>
            </a:r>
            <a:endParaRPr sz="4400">
              <a:latin typeface="Carlito"/>
              <a:ea typeface="Carlito"/>
              <a:cs typeface="Carlito"/>
              <a:sym typeface="Carlito"/>
            </a:endParaRPr>
          </a:p>
          <a:p>
            <a:pPr>
              <a:lnSpc>
                <a:spcPct val="90000"/>
              </a:lnSpc>
              <a:defRPr sz="43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sz="2800" b="1">
                <a:solidFill>
                  <a:srgbClr val="FFFFFF"/>
                </a:solidFill>
                <a:latin typeface="Antonio"/>
                <a:ea typeface="Antonio"/>
                <a:cs typeface="Antonio"/>
                <a:sym typeface="Antonio"/>
              </a:defRPr>
            </a:pPr>
            <a:r>
              <a:t>100% of the teachers were excited to implement ALfA</a:t>
            </a:r>
          </a:p>
        </p:txBody>
      </p:sp>
      <p:graphicFrame>
        <p:nvGraphicFramePr>
          <p:cNvPr id="237" name="Chart 5"/>
          <p:cNvGraphicFramePr/>
          <p:nvPr/>
        </p:nvGraphicFramePr>
        <p:xfrm>
          <a:off x="3671305" y="2039759"/>
          <a:ext cx="8314634" cy="4099916"/>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Picture 2" descr="Picture 2"/>
          <p:cNvPicPr>
            <a:picLocks noChangeAspect="1"/>
          </p:cNvPicPr>
          <p:nvPr/>
        </p:nvPicPr>
        <p:blipFill>
          <a:blip r:embed="rId2"/>
          <a:stretch>
            <a:fillRect/>
          </a:stretch>
        </p:blipFill>
        <p:spPr>
          <a:xfrm>
            <a:off x="2780364" y="323951"/>
            <a:ext cx="4818744" cy="2095345"/>
          </a:xfrm>
          <a:prstGeom prst="rect">
            <a:avLst/>
          </a:prstGeom>
          <a:ln w="12700">
            <a:miter lim="400000"/>
          </a:ln>
        </p:spPr>
      </p:pic>
      <p:pic>
        <p:nvPicPr>
          <p:cNvPr id="240" name="Picture 4" descr="Picture 4"/>
          <p:cNvPicPr>
            <a:picLocks noChangeAspect="1"/>
          </p:cNvPicPr>
          <p:nvPr/>
        </p:nvPicPr>
        <p:blipFill>
          <a:blip r:embed="rId3"/>
          <a:stretch>
            <a:fillRect/>
          </a:stretch>
        </p:blipFill>
        <p:spPr>
          <a:xfrm>
            <a:off x="7599106" y="139636"/>
            <a:ext cx="4497678" cy="3002652"/>
          </a:xfrm>
          <a:prstGeom prst="rect">
            <a:avLst/>
          </a:prstGeom>
          <a:ln w="12700">
            <a:miter lim="400000"/>
          </a:ln>
        </p:spPr>
      </p:pic>
      <p:pic>
        <p:nvPicPr>
          <p:cNvPr id="241" name="Picture 6" descr="Picture 6"/>
          <p:cNvPicPr>
            <a:picLocks noChangeAspect="1"/>
          </p:cNvPicPr>
          <p:nvPr/>
        </p:nvPicPr>
        <p:blipFill>
          <a:blip r:embed="rId4"/>
          <a:stretch>
            <a:fillRect/>
          </a:stretch>
        </p:blipFill>
        <p:spPr>
          <a:xfrm>
            <a:off x="3160046" y="2564210"/>
            <a:ext cx="4194631" cy="2178003"/>
          </a:xfrm>
          <a:prstGeom prst="rect">
            <a:avLst/>
          </a:prstGeom>
          <a:ln w="12700">
            <a:miter lim="400000"/>
          </a:ln>
        </p:spPr>
      </p:pic>
      <p:pic>
        <p:nvPicPr>
          <p:cNvPr id="242" name="Picture 8" descr="Picture 8"/>
          <p:cNvPicPr>
            <a:picLocks noChangeAspect="1"/>
          </p:cNvPicPr>
          <p:nvPr/>
        </p:nvPicPr>
        <p:blipFill>
          <a:blip r:embed="rId5"/>
          <a:stretch>
            <a:fillRect/>
          </a:stretch>
        </p:blipFill>
        <p:spPr>
          <a:xfrm>
            <a:off x="3493875" y="5123972"/>
            <a:ext cx="5646058" cy="1708832"/>
          </a:xfrm>
          <a:prstGeom prst="rect">
            <a:avLst/>
          </a:prstGeom>
          <a:ln w="12700">
            <a:miter lim="400000"/>
          </a:ln>
        </p:spPr>
      </p:pic>
      <p:pic>
        <p:nvPicPr>
          <p:cNvPr id="243" name="Picture 10" descr="Picture 10"/>
          <p:cNvPicPr>
            <a:picLocks noChangeAspect="1"/>
          </p:cNvPicPr>
          <p:nvPr/>
        </p:nvPicPr>
        <p:blipFill>
          <a:blip r:embed="rId6"/>
          <a:stretch>
            <a:fillRect/>
          </a:stretch>
        </p:blipFill>
        <p:spPr>
          <a:xfrm>
            <a:off x="7278041" y="3204198"/>
            <a:ext cx="4818744" cy="2282179"/>
          </a:xfrm>
          <a:prstGeom prst="rect">
            <a:avLst/>
          </a:prstGeom>
          <a:ln w="12700">
            <a:miter lim="400000"/>
          </a:ln>
        </p:spPr>
      </p:pic>
      <p:sp>
        <p:nvSpPr>
          <p:cNvPr id="244" name="Rectangle 11"/>
          <p:cNvSpPr/>
          <p:nvPr/>
        </p:nvSpPr>
        <p:spPr>
          <a:xfrm>
            <a:off x="-1" y="0"/>
            <a:ext cx="2641601" cy="6858000"/>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45" name="Title 2"/>
          <p:cNvSpPr txBox="1"/>
          <p:nvPr/>
        </p:nvSpPr>
        <p:spPr>
          <a:xfrm>
            <a:off x="312076" y="2130356"/>
            <a:ext cx="2017446" cy="28625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t>Teachers Testimony</a:t>
            </a:r>
            <a:endParaRPr sz="4400">
              <a:latin typeface="Carlito"/>
              <a:ea typeface="Carlito"/>
              <a:cs typeface="Carlito"/>
              <a:sym typeface="Carlito"/>
            </a:endParaRPr>
          </a:p>
          <a:p>
            <a:pPr>
              <a:lnSpc>
                <a:spcPct val="90000"/>
              </a:lnSpc>
              <a:defRPr sz="32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b="1">
                <a:solidFill>
                  <a:srgbClr val="FFFFFF"/>
                </a:solidFill>
                <a:latin typeface="Antonio"/>
                <a:ea typeface="Antonio"/>
                <a:cs typeface="Antonio"/>
                <a:sym typeface="Antonio"/>
              </a:defRPr>
            </a:pPr>
            <a:endParaRPr sz="4400">
              <a:latin typeface="Carlito"/>
              <a:ea typeface="Carlito"/>
              <a:cs typeface="Carlito"/>
              <a:sym typeface="Carlito"/>
            </a:endParaRP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9" name="Rectangle: Rounded Corners 1"/>
          <p:cNvGrpSpPr/>
          <p:nvPr/>
        </p:nvGrpSpPr>
        <p:grpSpPr>
          <a:xfrm>
            <a:off x="682171" y="385009"/>
            <a:ext cx="4717144" cy="2655353"/>
            <a:chOff x="0" y="0"/>
            <a:chExt cx="4717143" cy="2655351"/>
          </a:xfrm>
        </p:grpSpPr>
        <p:sp>
          <p:nvSpPr>
            <p:cNvPr id="247" name="Rounded Rectangle"/>
            <p:cNvSpPr/>
            <p:nvPr/>
          </p:nvSpPr>
          <p:spPr>
            <a:xfrm>
              <a:off x="0" y="181047"/>
              <a:ext cx="4717144" cy="2293258"/>
            </a:xfrm>
            <a:prstGeom prst="roundRect">
              <a:avLst>
                <a:gd name="adj" fmla="val 16667"/>
              </a:avLst>
            </a:prstGeom>
            <a:solidFill>
              <a:schemeClr val="accent1"/>
            </a:solidFill>
            <a:ln w="12700" cap="flat">
              <a:solidFill>
                <a:srgbClr val="1D3053"/>
              </a:solidFill>
              <a:prstDash val="solid"/>
              <a:miter lim="800000"/>
            </a:ln>
            <a:effectLst/>
          </p:spPr>
          <p:txBody>
            <a:bodyPr wrap="square" lIns="45719" tIns="45719" rIns="45719" bIns="45719" numCol="1" anchor="ctr">
              <a:noAutofit/>
            </a:bodyPr>
            <a:lstStyle/>
            <a:p>
              <a:pPr algn="ctr">
                <a:defRPr>
                  <a:solidFill>
                    <a:srgbClr val="FFFFFF"/>
                  </a:solidFill>
                </a:defRPr>
              </a:pPr>
              <a:endParaRPr/>
            </a:p>
          </p:txBody>
        </p:sp>
        <p:sp>
          <p:nvSpPr>
            <p:cNvPr id="248" name="Yes it is very good program I like way of teaching through TLM (the number bank)and how to teach students in easy way. I think children enjoy in class, we teacher also enjoy the class very much during training. Thank you very much 🙏🙏🙏…"/>
            <p:cNvSpPr txBox="1"/>
            <p:nvPr/>
          </p:nvSpPr>
          <p:spPr>
            <a:xfrm>
              <a:off x="164017" y="-1"/>
              <a:ext cx="4389108" cy="265535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ctr">
                <a:defRPr>
                  <a:solidFill>
                    <a:srgbClr val="FFFFFF"/>
                  </a:solidFill>
                </a:defRPr>
              </a:pPr>
              <a:endParaRPr/>
            </a:p>
            <a:p>
              <a:pPr algn="just">
                <a:defRPr>
                  <a:solidFill>
                    <a:srgbClr val="FFFFFF"/>
                  </a:solidFill>
                </a:defRPr>
              </a:pPr>
              <a:r>
                <a:t>Yes it is very good program I like way of teaching through TLM (the number bank)and how to teach students in easy way. I think children enjoy in class, we teacher also enjoy the class very much during training. Thank you very much </a:t>
              </a:r>
              <a:r>
                <a:rPr>
                  <a:latin typeface="+mj-lt"/>
                  <a:ea typeface="+mj-ea"/>
                  <a:cs typeface="+mj-cs"/>
                  <a:sym typeface="Helvetica"/>
                </a:rPr>
                <a:t>🙏🙏🙏</a:t>
              </a:r>
            </a:p>
            <a:p>
              <a:pPr algn="r">
                <a:defRPr sz="1400">
                  <a:solidFill>
                    <a:srgbClr val="FFFFFF"/>
                  </a:solidFill>
                  <a:latin typeface="Roboto"/>
                  <a:ea typeface="Roboto"/>
                  <a:cs typeface="Roboto"/>
                  <a:sym typeface="Roboto"/>
                </a:defRPr>
              </a:pPr>
              <a:r>
                <a:t>Padma Yangzom, P/s chilling </a:t>
              </a:r>
            </a:p>
          </p:txBody>
        </p:sp>
      </p:grpSp>
      <p:grpSp>
        <p:nvGrpSpPr>
          <p:cNvPr id="252" name="Rectangle: Rounded Corners 2"/>
          <p:cNvGrpSpPr/>
          <p:nvPr/>
        </p:nvGrpSpPr>
        <p:grpSpPr>
          <a:xfrm>
            <a:off x="5776684" y="566057"/>
            <a:ext cx="4717145" cy="2191657"/>
            <a:chOff x="0" y="0"/>
            <a:chExt cx="4717143" cy="2191656"/>
          </a:xfrm>
        </p:grpSpPr>
        <p:sp>
          <p:nvSpPr>
            <p:cNvPr id="250" name="Rounded Rectangle"/>
            <p:cNvSpPr/>
            <p:nvPr/>
          </p:nvSpPr>
          <p:spPr>
            <a:xfrm>
              <a:off x="0" y="0"/>
              <a:ext cx="4717144" cy="2191657"/>
            </a:xfrm>
            <a:prstGeom prst="roundRect">
              <a:avLst>
                <a:gd name="adj" fmla="val 16667"/>
              </a:avLst>
            </a:prstGeom>
            <a:solidFill>
              <a:schemeClr val="accent1"/>
            </a:solidFill>
            <a:ln w="12700" cap="flat">
              <a:solidFill>
                <a:srgbClr val="1D3053"/>
              </a:solidFill>
              <a:prstDash val="solid"/>
              <a:miter lim="800000"/>
            </a:ln>
            <a:effectLst/>
          </p:spPr>
          <p:txBody>
            <a:bodyPr wrap="square" lIns="45719" tIns="45719" rIns="45719" bIns="45719" numCol="1" anchor="ctr">
              <a:noAutofit/>
            </a:bodyPr>
            <a:lstStyle/>
            <a:p>
              <a:pPr algn="r">
                <a:defRPr sz="1400">
                  <a:solidFill>
                    <a:srgbClr val="FFFFFF"/>
                  </a:solidFill>
                </a:defRPr>
              </a:pPr>
              <a:endParaRPr/>
            </a:p>
          </p:txBody>
        </p:sp>
        <p:sp>
          <p:nvSpPr>
            <p:cNvPr id="251" name="ALFA programe is really beneficial to the students and it will really help the students to learn with hands on activities n it will also help them to explore themself with different activities in peer.…"/>
            <p:cNvSpPr txBox="1"/>
            <p:nvPr/>
          </p:nvSpPr>
          <p:spPr>
            <a:xfrm>
              <a:off x="159057" y="211908"/>
              <a:ext cx="4399028" cy="17678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just">
                <a:defRPr>
                  <a:solidFill>
                    <a:srgbClr val="FFFFFF"/>
                  </a:solidFill>
                </a:defRPr>
              </a:pPr>
              <a:r>
                <a:t>ALFA programe is really beneficial to the students and it will really help the students to learn with hands on activities n it will also help them to explore themself with different activities in peer. </a:t>
              </a:r>
            </a:p>
            <a:p>
              <a:pPr algn="r">
                <a:defRPr sz="1400">
                  <a:solidFill>
                    <a:srgbClr val="FFFFFF"/>
                  </a:solidFill>
                  <a:latin typeface="Roboto"/>
                  <a:ea typeface="Roboto"/>
                  <a:cs typeface="Roboto"/>
                  <a:sym typeface="Roboto"/>
                </a:defRPr>
              </a:pPr>
              <a:r>
                <a:t>Padma Yangdol, P/S Rongo</a:t>
              </a:r>
            </a:p>
          </p:txBody>
        </p:sp>
      </p:grpSp>
      <p:grpSp>
        <p:nvGrpSpPr>
          <p:cNvPr id="255" name="Rectangle: Rounded Corners 3"/>
          <p:cNvGrpSpPr/>
          <p:nvPr/>
        </p:nvGrpSpPr>
        <p:grpSpPr>
          <a:xfrm>
            <a:off x="682171" y="3309256"/>
            <a:ext cx="4717144" cy="2859315"/>
            <a:chOff x="0" y="0"/>
            <a:chExt cx="4717143" cy="2859314"/>
          </a:xfrm>
        </p:grpSpPr>
        <p:sp>
          <p:nvSpPr>
            <p:cNvPr id="253" name="Rounded Rectangle"/>
            <p:cNvSpPr/>
            <p:nvPr/>
          </p:nvSpPr>
          <p:spPr>
            <a:xfrm>
              <a:off x="0" y="0"/>
              <a:ext cx="4717144" cy="2859315"/>
            </a:xfrm>
            <a:prstGeom prst="roundRect">
              <a:avLst>
                <a:gd name="adj" fmla="val 16667"/>
              </a:avLst>
            </a:prstGeom>
            <a:solidFill>
              <a:schemeClr val="accent1"/>
            </a:solidFill>
            <a:ln w="12700" cap="flat">
              <a:solidFill>
                <a:srgbClr val="1D3053"/>
              </a:solidFill>
              <a:prstDash val="solid"/>
              <a:miter lim="800000"/>
            </a:ln>
            <a:effectLst/>
          </p:spPr>
          <p:txBody>
            <a:bodyPr wrap="square" lIns="45719" tIns="45719" rIns="45719" bIns="45719" numCol="1" anchor="ctr">
              <a:noAutofit/>
            </a:bodyPr>
            <a:lstStyle/>
            <a:p>
              <a:pPr algn="r">
                <a:defRPr sz="1400">
                  <a:solidFill>
                    <a:srgbClr val="FFFFFF"/>
                  </a:solidFill>
                </a:defRPr>
              </a:pPr>
              <a:endParaRPr/>
            </a:p>
          </p:txBody>
        </p:sp>
        <p:sp>
          <p:nvSpPr>
            <p:cNvPr id="254" name="I personally felt the two days training provided by d team 17000ft foundation and DEVI sansthan was very effective and was mainly focussed on learning by doing..I am definitely going to implement what ever being taught here.…"/>
            <p:cNvSpPr txBox="1"/>
            <p:nvPr/>
          </p:nvSpPr>
          <p:spPr>
            <a:xfrm>
              <a:off x="191650" y="408945"/>
              <a:ext cx="4333843" cy="2041424"/>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just">
                <a:defRPr>
                  <a:solidFill>
                    <a:srgbClr val="FFFFFF"/>
                  </a:solidFill>
                </a:defRPr>
              </a:pPr>
              <a:r>
                <a:t>I personally felt the two days training provided by d team 17000ft foundation and DEVI sansthan was very effective and was mainly focussed on learning by doing..I am definitely going to implement what ever being taught here.</a:t>
              </a:r>
            </a:p>
            <a:p>
              <a:pPr algn="r">
                <a:defRPr sz="1400">
                  <a:solidFill>
                    <a:srgbClr val="FFFFFF"/>
                  </a:solidFill>
                  <a:latin typeface="Arial"/>
                  <a:ea typeface="Arial"/>
                  <a:cs typeface="Arial"/>
                  <a:sym typeface="Arial"/>
                </a:defRPr>
              </a:pPr>
              <a:r>
                <a:t>Stanzin Yangskit, Govt.M/S Gangles</a:t>
              </a:r>
            </a:p>
          </p:txBody>
        </p:sp>
      </p:grpSp>
      <p:grpSp>
        <p:nvGrpSpPr>
          <p:cNvPr id="258" name="Rectangle: Rounded Corners 4"/>
          <p:cNvGrpSpPr/>
          <p:nvPr/>
        </p:nvGrpSpPr>
        <p:grpSpPr>
          <a:xfrm>
            <a:off x="6386284" y="3748313"/>
            <a:ext cx="3962403" cy="2191658"/>
            <a:chOff x="0" y="0"/>
            <a:chExt cx="3962401" cy="2191656"/>
          </a:xfrm>
        </p:grpSpPr>
        <p:sp>
          <p:nvSpPr>
            <p:cNvPr id="256" name="Rounded Rectangle"/>
            <p:cNvSpPr/>
            <p:nvPr/>
          </p:nvSpPr>
          <p:spPr>
            <a:xfrm>
              <a:off x="0" y="0"/>
              <a:ext cx="3962402" cy="2191657"/>
            </a:xfrm>
            <a:prstGeom prst="roundRect">
              <a:avLst>
                <a:gd name="adj" fmla="val 16667"/>
              </a:avLst>
            </a:prstGeom>
            <a:solidFill>
              <a:schemeClr val="accent1"/>
            </a:solidFill>
            <a:ln w="12700" cap="flat">
              <a:solidFill>
                <a:srgbClr val="1D3053"/>
              </a:solidFill>
              <a:prstDash val="solid"/>
              <a:miter lim="800000"/>
            </a:ln>
            <a:effectLst/>
          </p:spPr>
          <p:txBody>
            <a:bodyPr wrap="square" lIns="45719" tIns="45719" rIns="45719" bIns="45719" numCol="1" anchor="ctr">
              <a:noAutofit/>
            </a:bodyPr>
            <a:lstStyle/>
            <a:p>
              <a:pPr algn="r" defTabSz="312738">
                <a:defRPr>
                  <a:solidFill>
                    <a:srgbClr val="FFFFFF"/>
                  </a:solidFill>
                </a:defRPr>
              </a:pPr>
              <a:endParaRPr/>
            </a:p>
          </p:txBody>
        </p:sp>
        <p:sp>
          <p:nvSpPr>
            <p:cNvPr id="257" name="ALfA is very interesting and how we make our class ALfA classroom not a traditional way.…"/>
            <p:cNvSpPr txBox="1"/>
            <p:nvPr/>
          </p:nvSpPr>
          <p:spPr>
            <a:xfrm>
              <a:off x="159057" y="279147"/>
              <a:ext cx="3644286" cy="163336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ctr">
                <a:defRPr>
                  <a:solidFill>
                    <a:srgbClr val="FFFFFF"/>
                  </a:solidFill>
                </a:defRPr>
              </a:pPr>
              <a:r>
                <a:t>ALfA is very interesting and how we make our class ALfA classroom not a traditional way.</a:t>
              </a:r>
            </a:p>
            <a:p>
              <a:pPr algn="r" defTabSz="312738">
                <a:defRPr sz="1400">
                  <a:solidFill>
                    <a:srgbClr val="FFFFFF"/>
                  </a:solidFill>
                  <a:latin typeface="Arial"/>
                  <a:ea typeface="Arial"/>
                  <a:cs typeface="Arial"/>
                  <a:sym typeface="Arial"/>
                </a:defRPr>
              </a:pPr>
              <a:endParaRPr/>
            </a:p>
            <a:p>
              <a:pPr algn="r" defTabSz="312738">
                <a:defRPr sz="1400">
                  <a:solidFill>
                    <a:srgbClr val="FFFFFF"/>
                  </a:solidFill>
                  <a:latin typeface="Arial"/>
                  <a:ea typeface="Arial"/>
                  <a:cs typeface="Arial"/>
                  <a:sym typeface="Arial"/>
                </a:defRPr>
              </a:pPr>
              <a:r>
                <a:t>Tsering Dolkar, Govt.middle.school.hunupatta</a:t>
              </a:r>
              <a:r>
                <a:rPr sz="1800"/>
                <a:t>.</a:t>
              </a:r>
            </a:p>
          </p:txBody>
        </p:sp>
      </p:grpSp>
    </p:spTree>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Rectangle 1"/>
          <p:cNvSpPr/>
          <p:nvPr/>
        </p:nvSpPr>
        <p:spPr>
          <a:xfrm>
            <a:off x="-1" y="25456"/>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61" name="Title 2"/>
          <p:cNvSpPr txBox="1"/>
          <p:nvPr/>
        </p:nvSpPr>
        <p:spPr>
          <a:xfrm>
            <a:off x="211753" y="301255"/>
            <a:ext cx="2503910" cy="73012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600" b="1">
                <a:solidFill>
                  <a:srgbClr val="FFFFFF"/>
                </a:solidFill>
                <a:latin typeface="Antonio"/>
                <a:ea typeface="Antonio"/>
                <a:cs typeface="Antonio"/>
                <a:sym typeface="Antonio"/>
              </a:defRPr>
            </a:pPr>
            <a:r>
              <a:t>TAKING THE MISSION FORWARD</a:t>
            </a:r>
            <a:endParaRPr sz="4400">
              <a:latin typeface="Carlito"/>
              <a:ea typeface="Carlito"/>
              <a:cs typeface="Carlito"/>
              <a:sym typeface="Carlito"/>
            </a:endParaRPr>
          </a:p>
          <a:p>
            <a:pPr>
              <a:lnSpc>
                <a:spcPct val="90000"/>
              </a:lnSpc>
              <a:defRPr sz="36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sz="3600" b="1">
                <a:solidFill>
                  <a:srgbClr val="FFFFFF"/>
                </a:solidFill>
                <a:latin typeface="Antonio"/>
                <a:ea typeface="Antonio"/>
                <a:cs typeface="Antonio"/>
                <a:sym typeface="Antonio"/>
              </a:defRPr>
            </a:pPr>
            <a:r>
              <a:t>The HM’s that attended the training further trained the teachers</a:t>
            </a:r>
            <a:endParaRPr sz="2800"/>
          </a:p>
          <a:p>
            <a:pPr>
              <a:lnSpc>
                <a:spcPct val="90000"/>
              </a:lnSpc>
              <a:defRPr sz="2800" b="1">
                <a:solidFill>
                  <a:srgbClr val="FFFFFF"/>
                </a:solidFill>
                <a:latin typeface="Antonio"/>
                <a:ea typeface="Antonio"/>
                <a:cs typeface="Antonio"/>
                <a:sym typeface="Antonio"/>
              </a:defRPr>
            </a:pPr>
            <a:endParaRPr sz="2800"/>
          </a:p>
        </p:txBody>
      </p:sp>
      <p:pic>
        <p:nvPicPr>
          <p:cNvPr id="262" name="Picture 4" descr="Picture 4"/>
          <p:cNvPicPr>
            <a:picLocks noChangeAspect="1"/>
          </p:cNvPicPr>
          <p:nvPr/>
        </p:nvPicPr>
        <p:blipFill>
          <a:blip r:embed="rId2"/>
          <a:stretch>
            <a:fillRect/>
          </a:stretch>
        </p:blipFill>
        <p:spPr>
          <a:xfrm>
            <a:off x="3048000" y="0"/>
            <a:ext cx="9144000" cy="6858000"/>
          </a:xfrm>
          <a:prstGeom prst="rect">
            <a:avLst/>
          </a:prstGeom>
          <a:ln w="12700">
            <a:miter lim="400000"/>
          </a:ln>
        </p:spPr>
      </p:pic>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Rectangle 1"/>
          <p:cNvSpPr/>
          <p:nvPr/>
        </p:nvSpPr>
        <p:spPr>
          <a:xfrm>
            <a:off x="-1" y="0"/>
            <a:ext cx="3123559" cy="6858000"/>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65" name="Title 2"/>
          <p:cNvSpPr txBox="1"/>
          <p:nvPr/>
        </p:nvSpPr>
        <p:spPr>
          <a:xfrm>
            <a:off x="143006" y="2371313"/>
            <a:ext cx="2934832" cy="3296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t>BASELINE ASSESSMENT</a:t>
            </a:r>
            <a:endParaRPr sz="4400">
              <a:latin typeface="Carlito"/>
              <a:ea typeface="Carlito"/>
              <a:cs typeface="Carlito"/>
              <a:sym typeface="Carlito"/>
            </a:endParaRPr>
          </a:p>
          <a:p>
            <a:pPr>
              <a:lnSpc>
                <a:spcPct val="90000"/>
              </a:lnSpc>
              <a:defRPr sz="3200" b="1">
                <a:solidFill>
                  <a:srgbClr val="FFFFFF"/>
                </a:solidFill>
                <a:latin typeface="Antonio"/>
                <a:ea typeface="Antonio"/>
                <a:cs typeface="Antonio"/>
                <a:sym typeface="Antonio"/>
              </a:defRPr>
            </a:pPr>
            <a:endParaRPr sz="4400">
              <a:latin typeface="Carlito"/>
              <a:ea typeface="Carlito"/>
              <a:cs typeface="Carlito"/>
              <a:sym typeface="Carlito"/>
            </a:endParaRPr>
          </a:p>
          <a:p>
            <a:pPr>
              <a:lnSpc>
                <a:spcPct val="90000"/>
              </a:lnSpc>
              <a:defRPr sz="3200" b="1">
                <a:solidFill>
                  <a:srgbClr val="FFFFFF"/>
                </a:solidFill>
                <a:latin typeface="Antonio"/>
                <a:ea typeface="Antonio"/>
                <a:cs typeface="Antonio"/>
                <a:sym typeface="Antonio"/>
              </a:defRPr>
            </a:pPr>
            <a:r>
              <a:t>in the month of April 2024</a:t>
            </a:r>
          </a:p>
          <a:p>
            <a:pPr>
              <a:lnSpc>
                <a:spcPct val="90000"/>
              </a:lnSpc>
              <a:defRPr b="1">
                <a:solidFill>
                  <a:srgbClr val="FFFFFF"/>
                </a:solidFill>
                <a:latin typeface="Antonio"/>
                <a:ea typeface="Antonio"/>
                <a:cs typeface="Antonio"/>
                <a:sym typeface="Antonio"/>
              </a:defRPr>
            </a:pPr>
            <a:endParaRPr/>
          </a:p>
          <a:p>
            <a:pPr>
              <a:lnSpc>
                <a:spcPct val="90000"/>
              </a:lnSpc>
              <a:defRPr b="1">
                <a:solidFill>
                  <a:srgbClr val="FFFFFF"/>
                </a:solidFill>
                <a:latin typeface="Antonio"/>
                <a:ea typeface="Antonio"/>
                <a:cs typeface="Antonio"/>
                <a:sym typeface="Antonio"/>
              </a:defRPr>
            </a:pPr>
            <a:endParaRPr/>
          </a:p>
          <a:p>
            <a:pPr>
              <a:lnSpc>
                <a:spcPct val="90000"/>
              </a:lnSpc>
              <a:defRPr b="1">
                <a:solidFill>
                  <a:srgbClr val="FFFFFF"/>
                </a:solidFill>
                <a:latin typeface="Antonio"/>
                <a:ea typeface="Antonio"/>
                <a:cs typeface="Antonio"/>
                <a:sym typeface="Antonio"/>
              </a:defRPr>
            </a:pPr>
            <a:endParaRPr/>
          </a:p>
        </p:txBody>
      </p:sp>
      <p:pic>
        <p:nvPicPr>
          <p:cNvPr id="266" name="Picture 4" descr="Picture 4"/>
          <p:cNvPicPr>
            <a:picLocks noChangeAspect="1"/>
          </p:cNvPicPr>
          <p:nvPr/>
        </p:nvPicPr>
        <p:blipFill>
          <a:blip r:embed="rId2"/>
          <a:srcRect r="39556"/>
          <a:stretch>
            <a:fillRect/>
          </a:stretch>
        </p:blipFill>
        <p:spPr>
          <a:xfrm>
            <a:off x="6884085" y="2903838"/>
            <a:ext cx="5307916" cy="3954163"/>
          </a:xfrm>
          <a:prstGeom prst="rect">
            <a:avLst/>
          </a:prstGeom>
          <a:ln w="12700">
            <a:miter lim="400000"/>
          </a:ln>
        </p:spPr>
      </p:pic>
      <p:pic>
        <p:nvPicPr>
          <p:cNvPr id="267" name="Picture 6" descr="Picture 6"/>
          <p:cNvPicPr>
            <a:picLocks noChangeAspect="1"/>
          </p:cNvPicPr>
          <p:nvPr/>
        </p:nvPicPr>
        <p:blipFill>
          <a:blip r:embed="rId3"/>
          <a:stretch>
            <a:fillRect/>
          </a:stretch>
        </p:blipFill>
        <p:spPr>
          <a:xfrm>
            <a:off x="3123557" y="0"/>
            <a:ext cx="5143501" cy="6858000"/>
          </a:xfrm>
          <a:prstGeom prst="rect">
            <a:avLst/>
          </a:prstGeom>
          <a:ln w="12700">
            <a:miter lim="400000"/>
          </a:ln>
        </p:spPr>
      </p:pic>
      <p:pic>
        <p:nvPicPr>
          <p:cNvPr id="268" name="Picture 8" descr="Picture 8"/>
          <p:cNvPicPr>
            <a:picLocks noChangeAspect="1"/>
          </p:cNvPicPr>
          <p:nvPr/>
        </p:nvPicPr>
        <p:blipFill>
          <a:blip r:embed="rId4"/>
          <a:srcRect l="16983" r="22193"/>
          <a:stretch>
            <a:fillRect/>
          </a:stretch>
        </p:blipFill>
        <p:spPr>
          <a:xfrm>
            <a:off x="8267056" y="0"/>
            <a:ext cx="3924945" cy="2903839"/>
          </a:xfrm>
          <a:prstGeom prst="rect">
            <a:avLst/>
          </a:prstGeom>
          <a:ln w="12700">
            <a:miter lim="400000"/>
          </a:ln>
        </p:spPr>
      </p:pic>
    </p:spTree>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 name="Picture 7" descr="Picture 7"/>
          <p:cNvPicPr>
            <a:picLocks noChangeAspect="1"/>
          </p:cNvPicPr>
          <p:nvPr/>
        </p:nvPicPr>
        <p:blipFill>
          <a:blip r:embed="rId2"/>
          <a:srcRect r="10478" b="18139"/>
          <a:stretch>
            <a:fillRect/>
          </a:stretch>
        </p:blipFill>
        <p:spPr>
          <a:xfrm>
            <a:off x="3025301" y="4257802"/>
            <a:ext cx="3693879" cy="2533298"/>
          </a:xfrm>
          <a:prstGeom prst="rect">
            <a:avLst/>
          </a:prstGeom>
          <a:ln w="12700">
            <a:miter lim="400000"/>
          </a:ln>
        </p:spPr>
      </p:pic>
      <p:grpSp>
        <p:nvGrpSpPr>
          <p:cNvPr id="273" name="Rectangle 1"/>
          <p:cNvGrpSpPr/>
          <p:nvPr/>
        </p:nvGrpSpPr>
        <p:grpSpPr>
          <a:xfrm>
            <a:off x="0" y="25456"/>
            <a:ext cx="3025302" cy="6858001"/>
            <a:chOff x="0" y="0"/>
            <a:chExt cx="3025301" cy="6858000"/>
          </a:xfrm>
        </p:grpSpPr>
        <p:sp>
          <p:nvSpPr>
            <p:cNvPr id="271" name="Rectangle"/>
            <p:cNvSpPr/>
            <p:nvPr/>
          </p:nvSpPr>
          <p:spPr>
            <a:xfrm>
              <a:off x="0" y="0"/>
              <a:ext cx="3025302" cy="6858000"/>
            </a:xfrm>
            <a:prstGeom prst="rect">
              <a:avLst/>
            </a:prstGeom>
            <a:solidFill>
              <a:srgbClr val="002060"/>
            </a:solidFill>
            <a:ln w="38100" cap="flat">
              <a:solidFill>
                <a:srgbClr val="FFFFFF"/>
              </a:solidFill>
              <a:prstDash val="solid"/>
              <a:miter lim="800000"/>
            </a:ln>
            <a:effectLst/>
          </p:spPr>
          <p:txBody>
            <a:bodyPr wrap="square" lIns="45719" tIns="45719" rIns="45719" bIns="45719" numCol="1" anchor="ctr">
              <a:noAutofit/>
            </a:bodyPr>
            <a:lstStyle/>
            <a:p>
              <a:pPr>
                <a:defRPr>
                  <a:solidFill>
                    <a:srgbClr val="FFFFFF"/>
                  </a:solidFill>
                </a:defRPr>
              </a:pPr>
              <a:endParaRPr/>
            </a:p>
          </p:txBody>
        </p:sp>
        <p:sp>
          <p:nvSpPr>
            <p:cNvPr id="272" name="&amp; scanning them on DEVI Pragati App"/>
            <p:cNvSpPr txBox="1"/>
            <p:nvPr/>
          </p:nvSpPr>
          <p:spPr>
            <a:xfrm>
              <a:off x="64770" y="2646680"/>
              <a:ext cx="2895763" cy="156464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defRPr sz="2800" b="1">
                  <a:solidFill>
                    <a:srgbClr val="FFFFFF"/>
                  </a:solidFill>
                  <a:latin typeface="Antonio"/>
                  <a:ea typeface="Antonio"/>
                  <a:cs typeface="Antonio"/>
                  <a:sym typeface="Antonio"/>
                </a:defRPr>
              </a:pPr>
              <a:r>
                <a:t>&amp; scanning them on DEVI Pragati App</a:t>
              </a:r>
              <a:r>
                <a:rPr sz="4000"/>
                <a:t> </a:t>
              </a:r>
            </a:p>
          </p:txBody>
        </p:sp>
      </p:grpSp>
      <p:sp>
        <p:nvSpPr>
          <p:cNvPr id="274" name="Title 2"/>
          <p:cNvSpPr txBox="1"/>
          <p:nvPr/>
        </p:nvSpPr>
        <p:spPr>
          <a:xfrm>
            <a:off x="45720" y="831715"/>
            <a:ext cx="2887735" cy="19569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nSpc>
                <a:spcPct val="90000"/>
              </a:lnSpc>
              <a:defRPr sz="3200" b="1">
                <a:solidFill>
                  <a:srgbClr val="FFFFFF"/>
                </a:solidFill>
                <a:latin typeface="Antonio"/>
                <a:ea typeface="Antonio"/>
                <a:cs typeface="Antonio"/>
                <a:sym typeface="Antonio"/>
              </a:defRPr>
            </a:lvl1pPr>
          </a:lstStyle>
          <a:p>
            <a:r>
              <a:t>SURVEYORS FILLING OMR SHEETS</a:t>
            </a:r>
            <a:endParaRPr sz="4400">
              <a:latin typeface="Carlito"/>
              <a:ea typeface="Carlito"/>
              <a:cs typeface="Carlito"/>
              <a:sym typeface="Carlito"/>
            </a:endParaRPr>
          </a:p>
        </p:txBody>
      </p:sp>
      <p:pic>
        <p:nvPicPr>
          <p:cNvPr id="275" name="Picture 9" descr="Picture 9"/>
          <p:cNvPicPr>
            <a:picLocks noChangeAspect="1"/>
          </p:cNvPicPr>
          <p:nvPr/>
        </p:nvPicPr>
        <p:blipFill>
          <a:blip r:embed="rId3"/>
          <a:srcRect r="28921"/>
          <a:stretch>
            <a:fillRect/>
          </a:stretch>
        </p:blipFill>
        <p:spPr>
          <a:xfrm>
            <a:off x="6765307" y="66899"/>
            <a:ext cx="3584645" cy="6724201"/>
          </a:xfrm>
          <a:prstGeom prst="rect">
            <a:avLst/>
          </a:prstGeom>
          <a:ln w="12700">
            <a:miter lim="400000"/>
          </a:ln>
        </p:spPr>
      </p:pic>
      <p:pic>
        <p:nvPicPr>
          <p:cNvPr id="276" name="Picture 4" descr="Picture 4"/>
          <p:cNvPicPr>
            <a:picLocks noChangeAspect="1"/>
          </p:cNvPicPr>
          <p:nvPr/>
        </p:nvPicPr>
        <p:blipFill>
          <a:blip r:embed="rId4"/>
          <a:stretch>
            <a:fillRect/>
          </a:stretch>
        </p:blipFill>
        <p:spPr>
          <a:xfrm>
            <a:off x="3025301" y="1464850"/>
            <a:ext cx="3693879" cy="2770410"/>
          </a:xfrm>
          <a:prstGeom prst="rect">
            <a:avLst/>
          </a:prstGeom>
          <a:ln w="12700">
            <a:miter lim="400000"/>
          </a:ln>
        </p:spPr>
      </p:pic>
    </p:spTree>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 name="Rectangle 1"/>
          <p:cNvSpPr/>
          <p:nvPr/>
        </p:nvSpPr>
        <p:spPr>
          <a:xfrm>
            <a:off x="-1" y="44908"/>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79" name="Title 2"/>
          <p:cNvSpPr txBox="1"/>
          <p:nvPr/>
        </p:nvSpPr>
        <p:spPr>
          <a:xfrm>
            <a:off x="101365" y="2098152"/>
            <a:ext cx="2780332" cy="36144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t>Snippets of the ALfA implementation in the schools of Leh</a:t>
            </a:r>
          </a:p>
          <a:p>
            <a:pPr>
              <a:lnSpc>
                <a:spcPct val="90000"/>
              </a:lnSpc>
              <a:defRPr sz="3200" b="1">
                <a:solidFill>
                  <a:srgbClr val="FFFFFF"/>
                </a:solidFill>
                <a:latin typeface="Antonio"/>
                <a:ea typeface="Antonio"/>
                <a:cs typeface="Antonio"/>
                <a:sym typeface="Antonio"/>
              </a:defRPr>
            </a:pPr>
            <a:endParaRPr/>
          </a:p>
        </p:txBody>
      </p:sp>
      <p:sp>
        <p:nvSpPr>
          <p:cNvPr id="280" name="TextBox 6"/>
          <p:cNvSpPr txBox="1"/>
          <p:nvPr/>
        </p:nvSpPr>
        <p:spPr>
          <a:xfrm>
            <a:off x="4553688" y="3405820"/>
            <a:ext cx="5668770" cy="333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r>
              <a:t>Children in ALfA classes encourage  each other’s efforts.</a:t>
            </a:r>
          </a:p>
        </p:txBody>
      </p:sp>
      <p:pic>
        <p:nvPicPr>
          <p:cNvPr id="281" name="WhatsApp Video 2024-10-12 at 10.37.15 PM" descr="WhatsApp Video 2024-10-12 at 10.37.15 PM"/>
          <p:cNvPicPr>
            <a:picLocks/>
          </p:cNvPicPr>
          <p:nvPr>
            <a:videoFile r:link="rId2"/>
            <p:extLst>
              <p:ext uri="{DAA4B4D4-6D71-4841-9C94-3DE7FCFB9230}">
                <p14:media xmlns:p14="http://schemas.microsoft.com/office/powerpoint/2010/main" r:embed="rId1"/>
              </p:ext>
            </p:extLst>
          </p:nvPr>
        </p:nvPicPr>
        <p:blipFill>
          <a:blip r:embed="rId8"/>
          <a:stretch>
            <a:fillRect/>
          </a:stretch>
        </p:blipFill>
        <p:spPr>
          <a:xfrm>
            <a:off x="4577514" y="248142"/>
            <a:ext cx="5396901" cy="3054851"/>
          </a:xfrm>
          <a:prstGeom prst="rect">
            <a:avLst/>
          </a:prstGeom>
          <a:ln w="12700">
            <a:miter lim="400000"/>
          </a:ln>
        </p:spPr>
      </p:pic>
      <p:pic>
        <p:nvPicPr>
          <p:cNvPr id="282" name="WhatsApp Video 2024-10-12 at 2.00.26 PM" descr="WhatsApp Video 2024-10-12 at 2.00.26 PM"/>
          <p:cNvPicPr>
            <a:picLocks/>
          </p:cNvPicPr>
          <p:nvPr>
            <a:videoFile r:link="rId4"/>
            <p:extLst>
              <p:ext uri="{DAA4B4D4-6D71-4841-9C94-3DE7FCFB9230}">
                <p14:media xmlns:p14="http://schemas.microsoft.com/office/powerpoint/2010/main" r:embed="rId3"/>
              </p:ext>
            </p:extLst>
          </p:nvPr>
        </p:nvPicPr>
        <p:blipFill>
          <a:blip r:embed="rId9"/>
          <a:stretch>
            <a:fillRect/>
          </a:stretch>
        </p:blipFill>
        <p:spPr>
          <a:xfrm>
            <a:off x="7567711" y="3841734"/>
            <a:ext cx="4473469" cy="2521602"/>
          </a:xfrm>
          <a:prstGeom prst="rect">
            <a:avLst/>
          </a:prstGeom>
          <a:ln w="12700">
            <a:miter lim="400000"/>
          </a:ln>
        </p:spPr>
      </p:pic>
      <p:sp>
        <p:nvSpPr>
          <p:cNvPr id="283" name="TextBox 10"/>
          <p:cNvSpPr txBox="1"/>
          <p:nvPr/>
        </p:nvSpPr>
        <p:spPr>
          <a:xfrm>
            <a:off x="4058100" y="6500825"/>
            <a:ext cx="6435729" cy="333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r>
              <a:t>Understanding the number using concrete objects</a:t>
            </a:r>
          </a:p>
        </p:txBody>
      </p:sp>
      <p:pic>
        <p:nvPicPr>
          <p:cNvPr id="284" name="62518015-eb1e-45cc-87eb-4b74d6ce77b1" descr="62518015-eb1e-45cc-87eb-4b74d6ce77b1"/>
          <p:cNvPicPr>
            <a:picLocks/>
          </p:cNvPicPr>
          <p:nvPr>
            <a:videoFile r:link="rId6"/>
            <p:extLst>
              <p:ext uri="{DAA4B4D4-6D71-4841-9C94-3DE7FCFB9230}">
                <p14:media xmlns:p14="http://schemas.microsoft.com/office/powerpoint/2010/main" r:embed="rId5"/>
              </p:ext>
            </p:extLst>
          </p:nvPr>
        </p:nvPicPr>
        <p:blipFill>
          <a:blip r:embed="rId10"/>
          <a:stretch>
            <a:fillRect/>
          </a:stretch>
        </p:blipFill>
        <p:spPr>
          <a:xfrm>
            <a:off x="2987969" y="3836459"/>
            <a:ext cx="4473469" cy="2532153"/>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643" fill="hold"/>
                                        <p:tgtEl>
                                          <p:spTgt spid="28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049" fill="hold"/>
                                        <p:tgtEl>
                                          <p:spTgt spid="282"/>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9294" fill="hold"/>
                                        <p:tgtEl>
                                          <p:spTgt spid="284"/>
                                        </p:tgtEl>
                                      </p:cBhvr>
                                    </p:cmd>
                                  </p:childTnLst>
                                </p:cTn>
                              </p:par>
                            </p:childTnLst>
                          </p:cTn>
                        </p:par>
                      </p:childTnLst>
                    </p:cTn>
                  </p:par>
                  <p:par>
                    <p:cTn id="15" fill="hold">
                      <p:stCondLst>
                        <p:cond delay="indefinite"/>
                      </p:stCondLst>
                      <p:childTnLst>
                        <p:par>
                          <p:cTn id="16" fill="hold">
                            <p:stCondLst>
                              <p:cond delay="0"/>
                            </p:stCondLst>
                            <p:childTnLst>
                              <p:par>
                                <p:cTn id="17" presetID="3" presetClass="mediacall" presetSubtype="0" fill="hold" nodeType="clickEffect">
                                  <p:stCondLst>
                                    <p:cond delay="0"/>
                                  </p:stCondLst>
                                  <p:childTnLst>
                                    <p:cmd type="call" cmd="stop">
                                      <p:cBhvr>
                                        <p:cTn id="18" dur="1000" fill="hold"/>
                                        <p:tgtEl>
                                          <p:spTgt spid="281"/>
                                        </p:tgtEl>
                                      </p:cBhvr>
                                    </p:cmd>
                                  </p:childTnLst>
                                </p:cTn>
                              </p:par>
                            </p:childTnLst>
                          </p:cTn>
                        </p:par>
                      </p:childTnLst>
                    </p:cTn>
                  </p:par>
                  <p:par>
                    <p:cTn id="19" fill="hold">
                      <p:stCondLst>
                        <p:cond delay="indefinite"/>
                      </p:stCondLst>
                      <p:childTnLst>
                        <p:par>
                          <p:cTn id="20" fill="hold">
                            <p:stCondLst>
                              <p:cond delay="0"/>
                            </p:stCondLst>
                            <p:childTnLst>
                              <p:par>
                                <p:cTn id="21" presetID="3" presetClass="mediacall" presetSubtype="0" fill="hold" nodeType="clickEffect">
                                  <p:stCondLst>
                                    <p:cond delay="0"/>
                                  </p:stCondLst>
                                  <p:childTnLst>
                                    <p:cmd type="call" cmd="stop">
                                      <p:cBhvr>
                                        <p:cTn id="22" dur="1000" fill="hold"/>
                                        <p:tgtEl>
                                          <p:spTgt spid="282"/>
                                        </p:tgtEl>
                                      </p:cBhvr>
                                    </p:cmd>
                                  </p:childTnLst>
                                </p:cTn>
                              </p:par>
                            </p:childTnLst>
                          </p:cTn>
                        </p:par>
                      </p:childTnLst>
                    </p:cTn>
                  </p:par>
                  <p:par>
                    <p:cTn id="23" fill="hold">
                      <p:stCondLst>
                        <p:cond delay="indefinite"/>
                      </p:stCondLst>
                      <p:childTnLst>
                        <p:par>
                          <p:cTn id="24" fill="hold">
                            <p:stCondLst>
                              <p:cond delay="0"/>
                            </p:stCondLst>
                            <p:childTnLst>
                              <p:par>
                                <p:cTn id="25" presetID="3" presetClass="mediacall" presetSubtype="0" fill="hold" nodeType="clickEffect">
                                  <p:stCondLst>
                                    <p:cond delay="0"/>
                                  </p:stCondLst>
                                  <p:childTnLst>
                                    <p:cmd type="call" cmd="stop">
                                      <p:cBhvr>
                                        <p:cTn id="26" dur="1000" fill="hold"/>
                                        <p:tgtEl>
                                          <p:spTgt spid="28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281"/>
                </p:tgtEl>
              </p:cMediaNode>
            </p:video>
            <p:seq concurrent="1" prevAc="none" nextAc="seek">
              <p:cTn id="28" restart="whenNotActive" fill="hold" evtFilter="cancelBubble" nodeType="interactiveSeq">
                <p:stCondLst>
                  <p:cond evt="onClick" delay="0">
                    <p:tgtEl>
                      <p:spTgt spid="281"/>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281"/>
                                        </p:tgtEl>
                                      </p:cBhvr>
                                    </p:cmd>
                                  </p:childTnLst>
                                </p:cTn>
                              </p:par>
                            </p:childTnLst>
                          </p:cTn>
                        </p:par>
                      </p:childTnLst>
                    </p:cTn>
                  </p:par>
                </p:childTnLst>
              </p:cTn>
              <p:nextCondLst>
                <p:cond evt="onClick" delay="0">
                  <p:tgtEl>
                    <p:spTgt spid="281"/>
                  </p:tgtEl>
                </p:cond>
              </p:nextCondLst>
            </p:seq>
            <p:video>
              <p:cMediaNode vol="80000">
                <p:cTn id="33" fill="hold" display="0">
                  <p:stCondLst>
                    <p:cond delay="indefinite"/>
                  </p:stCondLst>
                </p:cTn>
                <p:tgtEl>
                  <p:spTgt spid="282"/>
                </p:tgtEl>
              </p:cMediaNode>
            </p:video>
            <p:seq concurrent="1" prevAc="none" nextAc="seek">
              <p:cTn id="34" restart="whenNotActive" fill="hold" evtFilter="cancelBubble" nodeType="interactiveSeq">
                <p:stCondLst>
                  <p:cond evt="onClick" delay="0">
                    <p:tgtEl>
                      <p:spTgt spid="282"/>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282"/>
                                        </p:tgtEl>
                                      </p:cBhvr>
                                    </p:cmd>
                                  </p:childTnLst>
                                </p:cTn>
                              </p:par>
                            </p:childTnLst>
                          </p:cTn>
                        </p:par>
                      </p:childTnLst>
                    </p:cTn>
                  </p:par>
                </p:childTnLst>
              </p:cTn>
              <p:nextCondLst>
                <p:cond evt="onClick" delay="0">
                  <p:tgtEl>
                    <p:spTgt spid="282"/>
                  </p:tgtEl>
                </p:cond>
              </p:nextCondLst>
            </p:seq>
            <p:video>
              <p:cMediaNode vol="80000">
                <p:cTn id="39" fill="hold" display="0">
                  <p:stCondLst>
                    <p:cond delay="indefinite"/>
                  </p:stCondLst>
                </p:cTn>
                <p:tgtEl>
                  <p:spTgt spid="284"/>
                </p:tgtEl>
              </p:cMediaNode>
            </p:video>
            <p:seq concurrent="1" prevAc="none" nextAc="seek">
              <p:cTn id="40" restart="whenNotActive" fill="hold" evtFilter="cancelBubble" nodeType="interactiveSeq">
                <p:stCondLst>
                  <p:cond evt="onClick" delay="0">
                    <p:tgtEl>
                      <p:spTgt spid="284"/>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284"/>
                                        </p:tgtEl>
                                      </p:cBhvr>
                                    </p:cmd>
                                  </p:childTnLst>
                                </p:cTn>
                              </p:par>
                            </p:childTnLst>
                          </p:cTn>
                        </p:par>
                      </p:childTnLst>
                    </p:cTn>
                  </p:par>
                </p:childTnLst>
              </p:cTn>
              <p:nextCondLst>
                <p:cond evt="onClick" delay="0">
                  <p:tgtEl>
                    <p:spTgt spid="284"/>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 name="Rectangle 1"/>
          <p:cNvSpPr/>
          <p:nvPr/>
        </p:nvSpPr>
        <p:spPr>
          <a:xfrm>
            <a:off x="-1" y="44908"/>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87" name="Title 2"/>
          <p:cNvSpPr txBox="1"/>
          <p:nvPr/>
        </p:nvSpPr>
        <p:spPr>
          <a:xfrm>
            <a:off x="101365" y="2098152"/>
            <a:ext cx="2780332" cy="36144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t>Snippets of the ALfA implementation in the schools of Leh</a:t>
            </a:r>
          </a:p>
          <a:p>
            <a:pPr>
              <a:lnSpc>
                <a:spcPct val="90000"/>
              </a:lnSpc>
              <a:defRPr sz="3200" b="1">
                <a:solidFill>
                  <a:srgbClr val="FFFFFF"/>
                </a:solidFill>
                <a:latin typeface="Antonio"/>
                <a:ea typeface="Antonio"/>
                <a:cs typeface="Antonio"/>
                <a:sym typeface="Antonio"/>
              </a:defRPr>
            </a:pPr>
            <a:endParaRPr/>
          </a:p>
        </p:txBody>
      </p:sp>
      <p:sp>
        <p:nvSpPr>
          <p:cNvPr id="288" name="TextBox 7"/>
          <p:cNvSpPr txBox="1"/>
          <p:nvPr/>
        </p:nvSpPr>
        <p:spPr>
          <a:xfrm>
            <a:off x="6665271" y="4117211"/>
            <a:ext cx="1687091" cy="12093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gn="ctr"/>
          </a:lstStyle>
          <a:p>
            <a:r>
              <a:t>Children take turns and ask each other questions.</a:t>
            </a:r>
          </a:p>
        </p:txBody>
      </p:sp>
      <p:pic>
        <p:nvPicPr>
          <p:cNvPr id="289" name="WhatsApp Video 2024-10-12 at 2.00.15 PM" descr="WhatsApp Video 2024-10-12 at 2.00.15 PM"/>
          <p:cNvPicPr>
            <a:picLocks/>
          </p:cNvPicPr>
          <p:nvPr>
            <a:videoFile r:link="rId2"/>
            <p:extLst>
              <p:ext uri="{DAA4B4D4-6D71-4841-9C94-3DE7FCFB9230}">
                <p14:media xmlns:p14="http://schemas.microsoft.com/office/powerpoint/2010/main" r:embed="rId1"/>
              </p:ext>
            </p:extLst>
          </p:nvPr>
        </p:nvPicPr>
        <p:blipFill>
          <a:blip r:embed="rId8"/>
          <a:stretch>
            <a:fillRect/>
          </a:stretch>
        </p:blipFill>
        <p:spPr>
          <a:xfrm>
            <a:off x="8331992" y="-9946"/>
            <a:ext cx="3867222" cy="6877892"/>
          </a:xfrm>
          <a:prstGeom prst="rect">
            <a:avLst/>
          </a:prstGeom>
          <a:ln w="12700">
            <a:miter lim="400000"/>
          </a:ln>
        </p:spPr>
      </p:pic>
      <p:pic>
        <p:nvPicPr>
          <p:cNvPr id="290" name="adaf6fef-22e3-4bef-b326-eb6fee6742f7 (1)" descr="adaf6fef-22e3-4bef-b326-eb6fee6742f7 (1)"/>
          <p:cNvPicPr>
            <a:picLocks/>
          </p:cNvPicPr>
          <p:nvPr>
            <a:videoFile r:link="rId4"/>
            <p:extLst>
              <p:ext uri="{DAA4B4D4-6D71-4841-9C94-3DE7FCFB9230}">
                <p14:media xmlns:p14="http://schemas.microsoft.com/office/powerpoint/2010/main" r:embed="rId3"/>
              </p:ext>
            </p:extLst>
          </p:nvPr>
        </p:nvPicPr>
        <p:blipFill>
          <a:blip r:embed="rId9"/>
          <a:stretch>
            <a:fillRect/>
          </a:stretch>
        </p:blipFill>
        <p:spPr>
          <a:xfrm>
            <a:off x="3046030" y="422733"/>
            <a:ext cx="5412964" cy="3051176"/>
          </a:xfrm>
          <a:prstGeom prst="rect">
            <a:avLst/>
          </a:prstGeom>
          <a:ln w="12700">
            <a:miter lim="400000"/>
          </a:ln>
        </p:spPr>
      </p:pic>
      <p:sp>
        <p:nvSpPr>
          <p:cNvPr id="291" name="TextBox 5"/>
          <p:cNvSpPr txBox="1"/>
          <p:nvPr/>
        </p:nvSpPr>
        <p:spPr>
          <a:xfrm>
            <a:off x="3091751" y="3544880"/>
            <a:ext cx="6055360" cy="3330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r>
              <a:t>Children study in pair enabling 4 C’s inside the classroom </a:t>
            </a:r>
          </a:p>
        </p:txBody>
      </p:sp>
      <p:pic>
        <p:nvPicPr>
          <p:cNvPr id="292" name="06a4cfdd-c4f5-4556-97d6-cf985227fef0" descr="06a4cfdd-c4f5-4556-97d6-cf985227fef0"/>
          <p:cNvPicPr>
            <a:picLocks/>
          </p:cNvPicPr>
          <p:nvPr>
            <a:videoFile r:link="rId6"/>
            <p:extLst>
              <p:ext uri="{DAA4B4D4-6D71-4841-9C94-3DE7FCFB9230}">
                <p14:media xmlns:p14="http://schemas.microsoft.com/office/powerpoint/2010/main" r:embed="rId5"/>
              </p:ext>
            </p:extLst>
          </p:nvPr>
        </p:nvPicPr>
        <p:blipFill>
          <a:blip r:embed="rId10"/>
          <a:stretch>
            <a:fillRect/>
          </a:stretch>
        </p:blipFill>
        <p:spPr>
          <a:xfrm>
            <a:off x="2756509" y="44908"/>
            <a:ext cx="3956051" cy="6858001"/>
          </a:xfrm>
          <a:prstGeom prst="rect">
            <a:avLst/>
          </a:prstGeom>
          <a:ln w="12700">
            <a:miter lim="400000"/>
          </a:ln>
          <a:effectLst>
            <a:outerShdw blurRad="254000" dist="127000" dir="16200000" rotWithShape="0">
              <a:srgbClr val="000000">
                <a:alpha val="70000"/>
              </a:srgbClr>
            </a:outerShdw>
          </a:effectLst>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08" fill="hold"/>
                                        <p:tgtEl>
                                          <p:spTgt spid="28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541" fill="hold"/>
                                        <p:tgtEl>
                                          <p:spTgt spid="29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6725" fill="hold"/>
                                        <p:tgtEl>
                                          <p:spTgt spid="292"/>
                                        </p:tgtEl>
                                      </p:cBhvr>
                                    </p:cmd>
                                  </p:childTnLst>
                                </p:cTn>
                              </p:par>
                            </p:childTnLst>
                          </p:cTn>
                        </p:par>
                      </p:childTnLst>
                    </p:cTn>
                  </p:par>
                  <p:par>
                    <p:cTn id="15" fill="hold">
                      <p:stCondLst>
                        <p:cond delay="indefinite"/>
                      </p:stCondLst>
                      <p:childTnLst>
                        <p:par>
                          <p:cTn id="16" fill="hold">
                            <p:stCondLst>
                              <p:cond delay="0"/>
                            </p:stCondLst>
                            <p:childTnLst>
                              <p:par>
                                <p:cTn id="17" presetID="3" presetClass="mediacall" presetSubtype="0" fill="hold" nodeType="clickEffect">
                                  <p:stCondLst>
                                    <p:cond delay="0"/>
                                  </p:stCondLst>
                                  <p:childTnLst>
                                    <p:cmd type="call" cmd="stop">
                                      <p:cBhvr>
                                        <p:cTn id="18" dur="1000" fill="hold"/>
                                        <p:tgtEl>
                                          <p:spTgt spid="289"/>
                                        </p:tgtEl>
                                      </p:cBhvr>
                                    </p:cmd>
                                  </p:childTnLst>
                                </p:cTn>
                              </p:par>
                            </p:childTnLst>
                          </p:cTn>
                        </p:par>
                      </p:childTnLst>
                    </p:cTn>
                  </p:par>
                  <p:par>
                    <p:cTn id="19" fill="hold">
                      <p:stCondLst>
                        <p:cond delay="indefinite"/>
                      </p:stCondLst>
                      <p:childTnLst>
                        <p:par>
                          <p:cTn id="20" fill="hold">
                            <p:stCondLst>
                              <p:cond delay="0"/>
                            </p:stCondLst>
                            <p:childTnLst>
                              <p:par>
                                <p:cTn id="21" presetID="3" presetClass="mediacall" presetSubtype="0" fill="hold" nodeType="clickEffect">
                                  <p:stCondLst>
                                    <p:cond delay="0"/>
                                  </p:stCondLst>
                                  <p:childTnLst>
                                    <p:cmd type="call" cmd="stop">
                                      <p:cBhvr>
                                        <p:cTn id="22" dur="1000" fill="hold"/>
                                        <p:tgtEl>
                                          <p:spTgt spid="290"/>
                                        </p:tgtEl>
                                      </p:cBhvr>
                                    </p:cmd>
                                  </p:childTnLst>
                                </p:cTn>
                              </p:par>
                            </p:childTnLst>
                          </p:cTn>
                        </p:par>
                      </p:childTnLst>
                    </p:cTn>
                  </p:par>
                  <p:par>
                    <p:cTn id="23" fill="hold">
                      <p:stCondLst>
                        <p:cond delay="indefinite"/>
                      </p:stCondLst>
                      <p:childTnLst>
                        <p:par>
                          <p:cTn id="24" fill="hold">
                            <p:stCondLst>
                              <p:cond delay="0"/>
                            </p:stCondLst>
                            <p:childTnLst>
                              <p:par>
                                <p:cTn id="25" presetID="3" presetClass="mediacall" presetSubtype="0" fill="hold" nodeType="clickEffect">
                                  <p:stCondLst>
                                    <p:cond delay="0"/>
                                  </p:stCondLst>
                                  <p:childTnLst>
                                    <p:cmd type="call" cmd="stop">
                                      <p:cBhvr>
                                        <p:cTn id="26" dur="1000" fill="hold"/>
                                        <p:tgtEl>
                                          <p:spTgt spid="29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289"/>
                </p:tgtEl>
              </p:cMediaNode>
            </p:video>
            <p:seq concurrent="1" prevAc="none" nextAc="seek">
              <p:cTn id="28" restart="whenNotActive" fill="hold" evtFilter="cancelBubble" nodeType="interactiveSeq">
                <p:stCondLst>
                  <p:cond evt="onClick" delay="0">
                    <p:tgtEl>
                      <p:spTgt spid="28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289"/>
                                        </p:tgtEl>
                                      </p:cBhvr>
                                    </p:cmd>
                                  </p:childTnLst>
                                </p:cTn>
                              </p:par>
                            </p:childTnLst>
                          </p:cTn>
                        </p:par>
                      </p:childTnLst>
                    </p:cTn>
                  </p:par>
                </p:childTnLst>
              </p:cTn>
              <p:nextCondLst>
                <p:cond evt="onClick" delay="0">
                  <p:tgtEl>
                    <p:spTgt spid="289"/>
                  </p:tgtEl>
                </p:cond>
              </p:nextCondLst>
            </p:seq>
            <p:video>
              <p:cMediaNode vol="80000">
                <p:cTn id="33" fill="hold" display="0">
                  <p:stCondLst>
                    <p:cond delay="indefinite"/>
                  </p:stCondLst>
                </p:cTn>
                <p:tgtEl>
                  <p:spTgt spid="290"/>
                </p:tgtEl>
              </p:cMediaNode>
            </p:video>
            <p:seq concurrent="1" prevAc="none" nextAc="seek">
              <p:cTn id="34" restart="whenNotActive" fill="hold" evtFilter="cancelBubble" nodeType="interactiveSeq">
                <p:stCondLst>
                  <p:cond evt="onClick" delay="0">
                    <p:tgtEl>
                      <p:spTgt spid="290"/>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290"/>
                                        </p:tgtEl>
                                      </p:cBhvr>
                                    </p:cmd>
                                  </p:childTnLst>
                                </p:cTn>
                              </p:par>
                            </p:childTnLst>
                          </p:cTn>
                        </p:par>
                      </p:childTnLst>
                    </p:cTn>
                  </p:par>
                </p:childTnLst>
              </p:cTn>
              <p:nextCondLst>
                <p:cond evt="onClick" delay="0">
                  <p:tgtEl>
                    <p:spTgt spid="290"/>
                  </p:tgtEl>
                </p:cond>
              </p:nextCondLst>
            </p:seq>
            <p:video>
              <p:cMediaNode vol="80000">
                <p:cTn id="39" fill="hold" display="0">
                  <p:stCondLst>
                    <p:cond delay="indefinite"/>
                  </p:stCondLst>
                </p:cTn>
                <p:tgtEl>
                  <p:spTgt spid="292"/>
                </p:tgtEl>
              </p:cMediaNode>
            </p:video>
            <p:seq concurrent="1" prevAc="none" nextAc="seek">
              <p:cTn id="40" restart="whenNotActive" fill="hold" evtFilter="cancelBubble" nodeType="interactiveSeq">
                <p:stCondLst>
                  <p:cond evt="onClick" delay="0">
                    <p:tgtEl>
                      <p:spTgt spid="292"/>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292"/>
                                        </p:tgtEl>
                                      </p:cBhvr>
                                    </p:cmd>
                                  </p:childTnLst>
                                </p:cTn>
                              </p:par>
                            </p:childTnLst>
                          </p:cTn>
                        </p:par>
                      </p:childTnLst>
                    </p:cTn>
                  </p:par>
                </p:childTnLst>
              </p:cTn>
              <p:nextCondLst>
                <p:cond evt="onClick" delay="0">
                  <p:tgtEl>
                    <p:spTgt spid="292"/>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Rectangle 1"/>
          <p:cNvSpPr/>
          <p:nvPr/>
        </p:nvSpPr>
        <p:spPr>
          <a:xfrm>
            <a:off x="-1" y="44908"/>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295" name="Title 2"/>
          <p:cNvSpPr txBox="1"/>
          <p:nvPr/>
        </p:nvSpPr>
        <p:spPr>
          <a:xfrm>
            <a:off x="101365" y="2098152"/>
            <a:ext cx="2780332" cy="36144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t>Snippets of the ALfA implementation in the schools of Leh</a:t>
            </a:r>
          </a:p>
          <a:p>
            <a:pPr>
              <a:lnSpc>
                <a:spcPct val="90000"/>
              </a:lnSpc>
              <a:defRPr sz="3200" b="1">
                <a:solidFill>
                  <a:srgbClr val="FFFFFF"/>
                </a:solidFill>
                <a:latin typeface="Antonio"/>
                <a:ea typeface="Antonio"/>
                <a:cs typeface="Antonio"/>
                <a:sym typeface="Antonio"/>
              </a:defRPr>
            </a:pPr>
            <a:endParaRPr/>
          </a:p>
        </p:txBody>
      </p:sp>
      <p:pic>
        <p:nvPicPr>
          <p:cNvPr id="296" name="adaf6fef-22e3-4bef-b326-eb6fee6742f7 (1)" descr="adaf6fef-22e3-4bef-b326-eb6fee6742f7 (1)"/>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3765007" y="958141"/>
            <a:ext cx="7866543" cy="4434208"/>
          </a:xfrm>
          <a:prstGeom prst="rect">
            <a:avLst/>
          </a:prstGeom>
          <a:ln w="12700">
            <a:miter lim="400000"/>
          </a:ln>
        </p:spPr>
      </p:pic>
      <p:sp>
        <p:nvSpPr>
          <p:cNvPr id="297" name="TextBox 5"/>
          <p:cNvSpPr txBox="1"/>
          <p:nvPr/>
        </p:nvSpPr>
        <p:spPr>
          <a:xfrm>
            <a:off x="4441137" y="5594727"/>
            <a:ext cx="6055361" cy="3330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r>
              <a:t>Children study in pair enabling 4 C’s inside the classroom </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41" fill="hold"/>
                                        <p:tgtEl>
                                          <p:spTgt spid="296"/>
                                        </p:tgtEl>
                                      </p:cBhvr>
                                    </p:cmd>
                                  </p:childTnLst>
                                </p:cTn>
                              </p:par>
                            </p:childTnLst>
                          </p:cTn>
                        </p:par>
                      </p:childTnLst>
                    </p:cTn>
                  </p:par>
                  <p:par>
                    <p:cTn id="7" fill="hold">
                      <p:stCondLst>
                        <p:cond delay="indefinite"/>
                      </p:stCondLst>
                      <p:childTnLst>
                        <p:par>
                          <p:cTn id="8" fill="hold">
                            <p:stCondLst>
                              <p:cond delay="0"/>
                            </p:stCondLst>
                            <p:childTnLst>
                              <p:par>
                                <p:cTn id="9" presetID="3" presetClass="mediacall" presetSubtype="0" fill="hold" nodeType="clickEffect">
                                  <p:stCondLst>
                                    <p:cond delay="0"/>
                                  </p:stCondLst>
                                  <p:childTnLst>
                                    <p:cmd type="call" cmd="stop">
                                      <p:cBhvr>
                                        <p:cTn id="10" dur="1000" fill="hold"/>
                                        <p:tgtEl>
                                          <p:spTgt spid="29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96"/>
                </p:tgtEl>
              </p:cMediaNode>
            </p:video>
            <p:seq concurrent="1" prevAc="none" nextAc="seek">
              <p:cTn id="12" restart="whenNotActive" fill="hold" evtFilter="cancelBubble" nodeType="interactiveSeq">
                <p:stCondLst>
                  <p:cond evt="onClick" delay="0">
                    <p:tgtEl>
                      <p:spTgt spid="29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96"/>
                                        </p:tgtEl>
                                      </p:cBhvr>
                                    </p:cmd>
                                  </p:childTnLst>
                                </p:cTn>
                              </p:par>
                            </p:childTnLst>
                          </p:cTn>
                        </p:par>
                      </p:childTnLst>
                    </p:cTn>
                  </p:par>
                </p:childTnLst>
              </p:cTn>
              <p:nextCondLst>
                <p:cond evt="onClick" delay="0">
                  <p:tgtEl>
                    <p:spTgt spid="296"/>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 name="Picture 2" descr="Picture 2"/>
          <p:cNvPicPr>
            <a:picLocks noChangeAspect="1"/>
          </p:cNvPicPr>
          <p:nvPr/>
        </p:nvPicPr>
        <p:blipFill>
          <a:blip r:embed="rId2"/>
          <a:stretch>
            <a:fillRect/>
          </a:stretch>
        </p:blipFill>
        <p:spPr>
          <a:xfrm>
            <a:off x="2835549" y="-386358"/>
            <a:ext cx="9538394" cy="7630716"/>
          </a:xfrm>
          <a:prstGeom prst="rect">
            <a:avLst/>
          </a:prstGeom>
          <a:ln w="12700">
            <a:miter lim="400000"/>
          </a:ln>
        </p:spPr>
      </p:pic>
      <p:sp>
        <p:nvSpPr>
          <p:cNvPr id="300" name="Rectangle 1"/>
          <p:cNvSpPr/>
          <p:nvPr/>
        </p:nvSpPr>
        <p:spPr>
          <a:xfrm>
            <a:off x="-1" y="44908"/>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301" name="Title 2"/>
          <p:cNvSpPr txBox="1"/>
          <p:nvPr/>
        </p:nvSpPr>
        <p:spPr>
          <a:xfrm>
            <a:off x="101365" y="2098152"/>
            <a:ext cx="2780332" cy="36144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t>Snippets of the ALfA implementation in the schools of Leh</a:t>
            </a:r>
          </a:p>
          <a:p>
            <a:pPr>
              <a:lnSpc>
                <a:spcPct val="90000"/>
              </a:lnSpc>
              <a:defRPr sz="3200" b="1">
                <a:solidFill>
                  <a:srgbClr val="FFFFFF"/>
                </a:solidFill>
                <a:latin typeface="Antonio"/>
                <a:ea typeface="Antonio"/>
                <a:cs typeface="Antonio"/>
                <a:sym typeface="Antonio"/>
              </a:defRPr>
            </a:pPr>
            <a:endParaRPr/>
          </a:p>
        </p:txBody>
      </p:sp>
    </p:spTree>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 name="Picture 2" descr="Picture 2"/>
          <p:cNvPicPr>
            <a:picLocks noChangeAspect="1"/>
          </p:cNvPicPr>
          <p:nvPr/>
        </p:nvPicPr>
        <p:blipFill>
          <a:blip r:embed="rId2"/>
          <a:stretch>
            <a:fillRect/>
          </a:stretch>
        </p:blipFill>
        <p:spPr>
          <a:xfrm>
            <a:off x="1294539" y="-1"/>
            <a:ext cx="9144001" cy="6858001"/>
          </a:xfrm>
          <a:prstGeom prst="rect">
            <a:avLst/>
          </a:prstGeom>
          <a:ln w="12700">
            <a:miter lim="400000"/>
          </a:ln>
        </p:spPr>
      </p:pic>
      <p:pic>
        <p:nvPicPr>
          <p:cNvPr id="304" name="Picture 4" descr="Picture 4"/>
          <p:cNvPicPr>
            <a:picLocks noChangeAspect="1"/>
          </p:cNvPicPr>
          <p:nvPr/>
        </p:nvPicPr>
        <p:blipFill>
          <a:blip r:embed="rId3"/>
          <a:stretch>
            <a:fillRect/>
          </a:stretch>
        </p:blipFill>
        <p:spPr>
          <a:xfrm>
            <a:off x="2146154" y="0"/>
            <a:ext cx="3166468" cy="6858000"/>
          </a:xfrm>
          <a:prstGeom prst="rect">
            <a:avLst/>
          </a:prstGeom>
          <a:ln w="12700">
            <a:miter lim="400000"/>
          </a:ln>
        </p:spPr>
      </p:pic>
      <p:pic>
        <p:nvPicPr>
          <p:cNvPr id="305" name="Picture 6" descr="Picture 6"/>
          <p:cNvPicPr>
            <a:picLocks noChangeAspect="1"/>
          </p:cNvPicPr>
          <p:nvPr/>
        </p:nvPicPr>
        <p:blipFill>
          <a:blip r:embed="rId4"/>
          <a:stretch>
            <a:fillRect/>
          </a:stretch>
        </p:blipFill>
        <p:spPr>
          <a:xfrm>
            <a:off x="8067307" y="-19051"/>
            <a:ext cx="6896101" cy="6896101"/>
          </a:xfrm>
          <a:prstGeom prst="rect">
            <a:avLst/>
          </a:prstGeom>
          <a:ln w="12700">
            <a:miter lim="400000"/>
          </a:ln>
        </p:spPr>
      </p:pic>
      <p:sp>
        <p:nvSpPr>
          <p:cNvPr id="306" name="Rectangle 1"/>
          <p:cNvSpPr/>
          <p:nvPr/>
        </p:nvSpPr>
        <p:spPr>
          <a:xfrm>
            <a:off x="27822" y="0"/>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307" name="Title 2"/>
          <p:cNvSpPr txBox="1"/>
          <p:nvPr/>
        </p:nvSpPr>
        <p:spPr>
          <a:xfrm>
            <a:off x="174908" y="2098152"/>
            <a:ext cx="2780332" cy="36951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rPr dirty="0"/>
              <a:t>Snippets of the </a:t>
            </a:r>
            <a:r>
              <a:rPr dirty="0" err="1"/>
              <a:t>Endline</a:t>
            </a:r>
            <a:r>
              <a:rPr dirty="0"/>
              <a:t>  </a:t>
            </a:r>
            <a:r>
              <a:rPr dirty="0" err="1"/>
              <a:t>Assessment</a:t>
            </a:r>
            <a:r>
              <a:rPr dirty="0" err="1">
                <a:uFill>
                  <a:solidFill>
                    <a:srgbClr val="00B0F0"/>
                  </a:solidFill>
                </a:uFill>
                <a:latin typeface="+mn-lt"/>
                <a:ea typeface="+mn-ea"/>
                <a:cs typeface="+mn-cs"/>
                <a:sym typeface="Calibri"/>
              </a:rPr>
              <a:t>S</a:t>
            </a:r>
            <a:endParaRPr dirty="0">
              <a:uFill>
                <a:solidFill>
                  <a:srgbClr val="00B0F0"/>
                </a:solidFill>
              </a:uFill>
              <a:latin typeface="+mn-lt"/>
              <a:ea typeface="+mn-ea"/>
              <a:cs typeface="+mn-cs"/>
              <a:sym typeface="Calibri"/>
            </a:endParaRPr>
          </a:p>
          <a:p>
            <a:pPr>
              <a:lnSpc>
                <a:spcPct val="90000"/>
              </a:lnSpc>
              <a:defRPr sz="3100" b="1">
                <a:solidFill>
                  <a:srgbClr val="FFFFFF"/>
                </a:solidFill>
                <a:latin typeface="Antonio"/>
                <a:ea typeface="Antonio"/>
                <a:cs typeface="Antonio"/>
                <a:sym typeface="Antonio"/>
              </a:defRPr>
            </a:pPr>
            <a:endParaRPr dirty="0">
              <a:uFill>
                <a:solidFill>
                  <a:srgbClr val="00B0F0"/>
                </a:solidFill>
              </a:uFill>
              <a:latin typeface="+mn-lt"/>
              <a:ea typeface="+mn-ea"/>
              <a:cs typeface="+mn-cs"/>
              <a:sym typeface="Calibri"/>
            </a:endParaRPr>
          </a:p>
          <a:p>
            <a:pPr>
              <a:lnSpc>
                <a:spcPct val="90000"/>
              </a:lnSpc>
              <a:defRPr sz="3100" b="1">
                <a:solidFill>
                  <a:srgbClr val="FFFFFF"/>
                </a:solidFill>
                <a:latin typeface="Antonio"/>
                <a:ea typeface="Antonio"/>
                <a:cs typeface="Antonio"/>
                <a:sym typeface="Antonio"/>
              </a:defRPr>
            </a:pPr>
            <a:r>
              <a:rPr dirty="0">
                <a:uFill>
                  <a:solidFill>
                    <a:srgbClr val="00B0F0"/>
                  </a:solidFill>
                </a:uFill>
                <a:latin typeface="+mn-lt"/>
                <a:ea typeface="+mn-ea"/>
                <a:cs typeface="+mn-cs"/>
                <a:sym typeface="Calibri"/>
              </a:rPr>
              <a:t>September 2024</a:t>
            </a:r>
          </a:p>
          <a:p>
            <a:pPr>
              <a:lnSpc>
                <a:spcPct val="90000"/>
              </a:lnSpc>
              <a:defRPr sz="3200" b="1">
                <a:solidFill>
                  <a:srgbClr val="FFFFFF"/>
                </a:solidFill>
                <a:latin typeface="Antonio"/>
                <a:ea typeface="Antonio"/>
                <a:cs typeface="Antonio"/>
                <a:sym typeface="Antonio"/>
              </a:defRPr>
            </a:pPr>
            <a:endParaRPr dirty="0">
              <a:uFill>
                <a:solidFill>
                  <a:srgbClr val="00B0F0"/>
                </a:solidFill>
              </a:uFill>
              <a:latin typeface="+mn-lt"/>
              <a:ea typeface="+mn-ea"/>
              <a:cs typeface="+mn-cs"/>
              <a:sym typeface="Calibri"/>
            </a:endParaRPr>
          </a:p>
          <a:p>
            <a:pPr>
              <a:lnSpc>
                <a:spcPct val="90000"/>
              </a:lnSpc>
              <a:defRPr sz="3200" b="1">
                <a:solidFill>
                  <a:srgbClr val="FFFFFF"/>
                </a:solidFill>
                <a:latin typeface="Antonio"/>
                <a:ea typeface="Antonio"/>
                <a:cs typeface="Antonio"/>
                <a:sym typeface="Antonio"/>
              </a:defRPr>
            </a:pPr>
            <a:endParaRPr dirty="0">
              <a:uFill>
                <a:solidFill>
                  <a:srgbClr val="00B0F0"/>
                </a:solidFill>
              </a:uFill>
              <a:latin typeface="+mn-lt"/>
              <a:ea typeface="+mn-ea"/>
              <a:cs typeface="+mn-cs"/>
              <a:sym typeface="Calibri"/>
            </a:endParaRPr>
          </a:p>
          <a:p>
            <a:pPr defTabSz="457200">
              <a:spcBef>
                <a:spcPts val="500"/>
              </a:spcBef>
              <a:tabLst>
                <a:tab pos="1371600" algn="l"/>
              </a:tabLst>
              <a:defRPr sz="1100">
                <a:solidFill>
                  <a:srgbClr val="00B0F0"/>
                </a:solidFill>
                <a:uFill>
                  <a:solidFill>
                    <a:srgbClr val="000000"/>
                  </a:solidFill>
                </a:uFill>
              </a:defRPr>
            </a:pPr>
            <a:endParaRPr dirty="0">
              <a:uFill>
                <a:solidFill>
                  <a:srgbClr val="00B0F0"/>
                </a:solidFill>
              </a:uFill>
            </a:endParaRPr>
          </a:p>
        </p:txBody>
      </p:sp>
    </p:spTree>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Rectangle 1"/>
          <p:cNvSpPr/>
          <p:nvPr/>
        </p:nvSpPr>
        <p:spPr>
          <a:xfrm>
            <a:off x="27822" y="0"/>
            <a:ext cx="2927418" cy="6858001"/>
          </a:xfrm>
          <a:prstGeom prst="rect">
            <a:avLst/>
          </a:prstGeom>
          <a:solidFill>
            <a:srgbClr val="002060"/>
          </a:solidFill>
          <a:ln w="38100">
            <a:solidFill>
              <a:srgbClr val="FFFFFF"/>
            </a:solidFill>
            <a:miter/>
          </a:ln>
        </p:spPr>
        <p:txBody>
          <a:bodyPr lIns="45719" rIns="45719" anchor="ctr"/>
          <a:lstStyle/>
          <a:p>
            <a:pPr algn="ctr">
              <a:defRPr>
                <a:solidFill>
                  <a:srgbClr val="FFFFFF"/>
                </a:solidFill>
              </a:defRPr>
            </a:pPr>
            <a:endParaRPr/>
          </a:p>
        </p:txBody>
      </p:sp>
      <p:sp>
        <p:nvSpPr>
          <p:cNvPr id="310" name="Title 2"/>
          <p:cNvSpPr txBox="1"/>
          <p:nvPr/>
        </p:nvSpPr>
        <p:spPr>
          <a:xfrm>
            <a:off x="174908" y="2087992"/>
            <a:ext cx="2780332" cy="4149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3200" b="1">
                <a:solidFill>
                  <a:srgbClr val="FFFFFF"/>
                </a:solidFill>
                <a:latin typeface="Antonio"/>
                <a:ea typeface="Antonio"/>
                <a:cs typeface="Antonio"/>
                <a:sym typeface="Antonio"/>
              </a:defRPr>
            </a:pPr>
            <a:r>
              <a:rPr dirty="0"/>
              <a:t>Snippets of the </a:t>
            </a:r>
            <a:r>
              <a:rPr dirty="0" err="1"/>
              <a:t>Endline</a:t>
            </a:r>
            <a:r>
              <a:rPr dirty="0"/>
              <a:t>  </a:t>
            </a:r>
            <a:r>
              <a:rPr dirty="0" err="1"/>
              <a:t>Assessment</a:t>
            </a:r>
            <a:r>
              <a:rPr dirty="0" err="1">
                <a:uFill>
                  <a:solidFill>
                    <a:srgbClr val="00B0F0"/>
                  </a:solidFill>
                </a:uFill>
                <a:latin typeface="+mn-lt"/>
                <a:ea typeface="+mn-ea"/>
                <a:cs typeface="+mn-cs"/>
                <a:sym typeface="Calibri"/>
              </a:rPr>
              <a:t>S</a:t>
            </a:r>
            <a:r>
              <a:rPr dirty="0">
                <a:uFill>
                  <a:solidFill>
                    <a:srgbClr val="00B0F0"/>
                  </a:solidFill>
                </a:uFill>
                <a:latin typeface="+mn-lt"/>
                <a:ea typeface="+mn-ea"/>
                <a:cs typeface="+mn-cs"/>
                <a:sym typeface="Calibri"/>
              </a:rPr>
              <a:t> Paper</a:t>
            </a:r>
          </a:p>
          <a:p>
            <a:pPr>
              <a:lnSpc>
                <a:spcPct val="90000"/>
              </a:lnSpc>
              <a:defRPr sz="3100" b="1">
                <a:solidFill>
                  <a:srgbClr val="FFFFFF"/>
                </a:solidFill>
                <a:latin typeface="Antonio"/>
                <a:ea typeface="Antonio"/>
                <a:cs typeface="Antonio"/>
                <a:sym typeface="Antonio"/>
              </a:defRPr>
            </a:pPr>
            <a:endParaRPr dirty="0">
              <a:uFill>
                <a:solidFill>
                  <a:srgbClr val="00B0F0"/>
                </a:solidFill>
              </a:uFill>
              <a:latin typeface="+mn-lt"/>
              <a:ea typeface="+mn-ea"/>
              <a:cs typeface="+mn-cs"/>
              <a:sym typeface="Calibri"/>
            </a:endParaRPr>
          </a:p>
          <a:p>
            <a:pPr>
              <a:lnSpc>
                <a:spcPct val="90000"/>
              </a:lnSpc>
              <a:defRPr sz="3100" b="1">
                <a:solidFill>
                  <a:srgbClr val="FFFFFF"/>
                </a:solidFill>
                <a:latin typeface="Antonio"/>
                <a:ea typeface="Antonio"/>
                <a:cs typeface="Antonio"/>
                <a:sym typeface="Antonio"/>
              </a:defRPr>
            </a:pPr>
            <a:r>
              <a:rPr dirty="0">
                <a:uFill>
                  <a:solidFill>
                    <a:srgbClr val="00B0F0"/>
                  </a:solidFill>
                </a:uFill>
                <a:latin typeface="+mn-lt"/>
                <a:ea typeface="+mn-ea"/>
                <a:cs typeface="+mn-cs"/>
                <a:sym typeface="Calibri"/>
              </a:rPr>
              <a:t>September 2024</a:t>
            </a:r>
          </a:p>
          <a:p>
            <a:pPr>
              <a:lnSpc>
                <a:spcPct val="90000"/>
              </a:lnSpc>
              <a:defRPr sz="3200" b="1">
                <a:solidFill>
                  <a:srgbClr val="FFFFFF"/>
                </a:solidFill>
                <a:latin typeface="Antonio"/>
                <a:ea typeface="Antonio"/>
                <a:cs typeface="Antonio"/>
                <a:sym typeface="Antonio"/>
              </a:defRPr>
            </a:pPr>
            <a:endParaRPr dirty="0">
              <a:uFill>
                <a:solidFill>
                  <a:srgbClr val="00B0F0"/>
                </a:solidFill>
              </a:uFill>
              <a:latin typeface="+mn-lt"/>
              <a:ea typeface="+mn-ea"/>
              <a:cs typeface="+mn-cs"/>
              <a:sym typeface="Calibri"/>
            </a:endParaRPr>
          </a:p>
          <a:p>
            <a:pPr>
              <a:lnSpc>
                <a:spcPct val="90000"/>
              </a:lnSpc>
              <a:defRPr sz="3200" b="1">
                <a:solidFill>
                  <a:srgbClr val="FFFFFF"/>
                </a:solidFill>
                <a:latin typeface="Antonio"/>
                <a:ea typeface="Antonio"/>
                <a:cs typeface="Antonio"/>
                <a:sym typeface="Antonio"/>
              </a:defRPr>
            </a:pPr>
            <a:endParaRPr dirty="0">
              <a:uFill>
                <a:solidFill>
                  <a:srgbClr val="00B0F0"/>
                </a:solidFill>
              </a:uFill>
              <a:latin typeface="+mn-lt"/>
              <a:ea typeface="+mn-ea"/>
              <a:cs typeface="+mn-cs"/>
              <a:sym typeface="Calibri"/>
            </a:endParaRPr>
          </a:p>
          <a:p>
            <a:pPr defTabSz="457200">
              <a:spcBef>
                <a:spcPts val="500"/>
              </a:spcBef>
              <a:tabLst>
                <a:tab pos="1371600" algn="l"/>
              </a:tabLst>
              <a:defRPr sz="1100">
                <a:solidFill>
                  <a:srgbClr val="00B0F0"/>
                </a:solidFill>
                <a:uFill>
                  <a:solidFill>
                    <a:srgbClr val="000000"/>
                  </a:solidFill>
                </a:uFill>
              </a:defRPr>
            </a:pPr>
            <a:endParaRPr dirty="0">
              <a:uFill>
                <a:solidFill>
                  <a:srgbClr val="00B0F0"/>
                </a:solidFill>
              </a:uFill>
            </a:endParaRPr>
          </a:p>
        </p:txBody>
      </p:sp>
      <p:pic>
        <p:nvPicPr>
          <p:cNvPr id="311" name="Screenshot 2024-10-15 at 3.50.39 PM.png" descr="Screenshot 2024-10-15 at 3.50.39 PM.png"/>
          <p:cNvPicPr>
            <a:picLocks noChangeAspect="1"/>
          </p:cNvPicPr>
          <p:nvPr/>
        </p:nvPicPr>
        <p:blipFill>
          <a:blip r:embed="rId2"/>
          <a:stretch>
            <a:fillRect/>
          </a:stretch>
        </p:blipFill>
        <p:spPr>
          <a:xfrm>
            <a:off x="3082163" y="523856"/>
            <a:ext cx="4383867" cy="5810288"/>
          </a:xfrm>
          <a:prstGeom prst="rect">
            <a:avLst/>
          </a:prstGeom>
          <a:ln w="12700">
            <a:miter lim="400000"/>
          </a:ln>
        </p:spPr>
      </p:pic>
      <p:pic>
        <p:nvPicPr>
          <p:cNvPr id="312" name="Screenshot 2024-10-15 at 3.52.08 PM.png" descr="Screenshot 2024-10-15 at 3.52.08 PM.png"/>
          <p:cNvPicPr>
            <a:picLocks noChangeAspect="1"/>
          </p:cNvPicPr>
          <p:nvPr/>
        </p:nvPicPr>
        <p:blipFill>
          <a:blip r:embed="rId3"/>
          <a:stretch>
            <a:fillRect/>
          </a:stretch>
        </p:blipFill>
        <p:spPr>
          <a:xfrm>
            <a:off x="7573904" y="512776"/>
            <a:ext cx="4383867" cy="5832448"/>
          </a:xfrm>
          <a:prstGeom prst="rect">
            <a:avLst/>
          </a:prstGeom>
          <a:ln w="12700">
            <a:miter lim="400000"/>
          </a:ln>
        </p:spPr>
      </p:pic>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74600" y="1344261"/>
            <a:ext cx="9483800" cy="5170646"/>
          </a:xfrm>
          <a:prstGeom prst="rect">
            <a:avLst/>
          </a:prstGeom>
          <a:noFill/>
        </p:spPr>
        <p:txBody>
          <a:bodyPr wrap="square" numCol="2">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Option 1: System-wide Integration</a:t>
            </a:r>
          </a:p>
          <a:p>
            <a:r>
              <a:rPr lang="en-US" sz="2200" dirty="0">
                <a:latin typeface="Calibri" panose="020F0502020204030204" pitchFamily="34" charset="0"/>
                <a:ea typeface="Calibri" panose="020F0502020204030204" pitchFamily="34" charset="0"/>
                <a:cs typeface="Calibri" panose="020F0502020204030204" pitchFamily="34" charset="0"/>
              </a:rPr>
              <a:t>Once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is fully integrated into the government’s prescribed curriculum, children will benefit from the start of each school year, consistently, without the need for gap filling year after year.</a:t>
            </a:r>
          </a:p>
          <a:p>
            <a:br>
              <a:rPr lang="en-US" sz="2200" dirty="0">
                <a:latin typeface="Calibri" panose="020F0502020204030204" pitchFamily="34" charset="0"/>
                <a:ea typeface="Calibri" panose="020F0502020204030204" pitchFamily="34" charset="0"/>
                <a:cs typeface="Calibri" panose="020F0502020204030204" pitchFamily="34" charset="0"/>
              </a:rPr>
            </a:br>
            <a:r>
              <a:rPr lang="en-US" sz="2200" b="1" dirty="0">
                <a:latin typeface="Calibri" panose="020F0502020204030204" pitchFamily="34" charset="0"/>
                <a:ea typeface="Calibri" panose="020F0502020204030204" pitchFamily="34" charset="0"/>
                <a:cs typeface="Calibri" panose="020F0502020204030204" pitchFamily="34" charset="0"/>
              </a:rPr>
              <a:t>Option 2: Booster Program for All Blocks</a:t>
            </a:r>
          </a:p>
          <a:p>
            <a:r>
              <a:rPr lang="en-US" sz="2200" dirty="0">
                <a:latin typeface="Calibri" panose="020F0502020204030204" pitchFamily="34" charset="0"/>
                <a:ea typeface="Calibri" panose="020F0502020204030204" pitchFamily="34" charset="0"/>
                <a:cs typeface="Calibri" panose="020F0502020204030204" pitchFamily="34" charset="0"/>
              </a:rPr>
              <a:t>Rollout as a Booster Supplement for </a:t>
            </a:r>
          </a:p>
          <a:p>
            <a:r>
              <a:rPr lang="en-US" sz="2200" dirty="0">
                <a:latin typeface="Calibri" panose="020F0502020204030204" pitchFamily="34" charset="0"/>
                <a:ea typeface="Calibri" panose="020F0502020204030204" pitchFamily="34" charset="0"/>
                <a:cs typeface="Calibri" panose="020F0502020204030204" pitchFamily="34" charset="0"/>
              </a:rPr>
              <a:t>45-60 days will improve FLN outcomes within this academic year.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Option 3: Booster Program for 50% of Schools in Every Block</a:t>
            </a:r>
          </a:p>
          <a:p>
            <a:r>
              <a:rPr lang="en-US" sz="2200" dirty="0">
                <a:latin typeface="Calibri" panose="020F0502020204030204" pitchFamily="34" charset="0"/>
                <a:ea typeface="Calibri" panose="020F0502020204030204" pitchFamily="34" charset="0"/>
                <a:cs typeface="Calibri" panose="020F0502020204030204" pitchFamily="34" charset="0"/>
              </a:rPr>
              <a:t>This will be helpful if the government undertakes the UT-wide assessment to measure the differences in results between the two groups.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Option 4: Start with Grade 1</a:t>
            </a:r>
          </a:p>
          <a:p>
            <a:r>
              <a:rPr lang="en-US" sz="2200" dirty="0">
                <a:latin typeface="Calibri" panose="020F0502020204030204" pitchFamily="34" charset="0"/>
                <a:ea typeface="Calibri" panose="020F0502020204030204" pitchFamily="34" charset="0"/>
                <a:cs typeface="Calibri" panose="020F0502020204030204" pitchFamily="34" charset="0"/>
              </a:rPr>
              <a:t>We can also explore implementing the 45-day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program for children in 1st grade across all schools. For the rest of the grades, the teachers can implement the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pair-learning pedagogy as per their schedule.</a:t>
            </a:r>
          </a:p>
          <a:p>
            <a:endParaRPr lang="en-US" sz="2200" dirty="0">
              <a:latin typeface="Calibri" panose="020F0502020204030204" pitchFamily="34" charset="0"/>
              <a:ea typeface="Calibri" panose="020F0502020204030204" pitchFamily="34" charset="0"/>
              <a:cs typeface="Calibri" panose="020F0502020204030204" pitchFamily="34" charset="0"/>
            </a:endParaRPr>
          </a:p>
          <a:p>
            <a:endParaRPr lang="en-US" sz="22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614744" y="413266"/>
            <a:ext cx="2547078" cy="677108"/>
          </a:xfrm>
          <a:prstGeom prst="rect">
            <a:avLst/>
          </a:prstGeom>
        </p:spPr>
      </p:pic>
      <p:sp>
        <p:nvSpPr>
          <p:cNvPr id="12" name="TextBox 11">
            <a:extLst>
              <a:ext uri="{FF2B5EF4-FFF2-40B4-BE49-F238E27FC236}">
                <a16:creationId xmlns:a16="http://schemas.microsoft.com/office/drawing/2014/main" id="{2BB5FB8A-DCD0-56E1-1F82-44BF6519E6F8}"/>
              </a:ext>
            </a:extLst>
          </p:cNvPr>
          <p:cNvSpPr txBox="1"/>
          <p:nvPr/>
        </p:nvSpPr>
        <p:spPr>
          <a:xfrm>
            <a:off x="574600" y="569061"/>
            <a:ext cx="4486497"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Way Forward</a:t>
            </a:r>
          </a:p>
        </p:txBody>
      </p:sp>
    </p:spTree>
    <p:extLst>
      <p:ext uri="{BB962C8B-B14F-4D97-AF65-F5344CB8AC3E}">
        <p14:creationId xmlns:p14="http://schemas.microsoft.com/office/powerpoint/2010/main" val="15624686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D1C600-D6FA-CADD-9E28-4EF0024EED0E}"/>
              </a:ext>
            </a:extLst>
          </p:cNvPr>
          <p:cNvSpPr txBox="1"/>
          <p:nvPr/>
        </p:nvSpPr>
        <p:spPr>
          <a:xfrm>
            <a:off x="574600" y="1274088"/>
            <a:ext cx="9917806" cy="5847755"/>
          </a:xfrm>
          <a:prstGeom prst="rect">
            <a:avLst/>
          </a:prstGeom>
          <a:noFill/>
        </p:spPr>
        <p:txBody>
          <a:bodyPr wrap="square" numCol="2">
            <a:spAutoFit/>
          </a:bodyPr>
          <a:lstStyle/>
          <a:p>
            <a:pPr marL="457200" indent="-457200">
              <a:buAutoNum type="arabicPeriod"/>
            </a:pPr>
            <a:r>
              <a:rPr lang="en-US" sz="2200" b="1" dirty="0">
                <a:latin typeface="Calibri" panose="020F0502020204030204" pitchFamily="34" charset="0"/>
                <a:ea typeface="Calibri" panose="020F0502020204030204" pitchFamily="34" charset="0"/>
                <a:cs typeface="Calibri" panose="020F0502020204030204" pitchFamily="34" charset="0"/>
              </a:rPr>
              <a:t>Ownership: </a:t>
            </a:r>
          </a:p>
          <a:p>
            <a:r>
              <a:rPr lang="en-US" sz="2200" dirty="0">
                <a:latin typeface="Calibri" panose="020F0502020204030204" pitchFamily="34" charset="0"/>
                <a:ea typeface="Calibri" panose="020F0502020204030204" pitchFamily="34" charset="0"/>
                <a:cs typeface="Calibri" panose="020F0502020204030204" pitchFamily="34" charset="0"/>
              </a:rPr>
              <a:t>The program needs to be seen as </a:t>
            </a:r>
          </a:p>
          <a:p>
            <a:r>
              <a:rPr lang="en-US" sz="2200" dirty="0">
                <a:latin typeface="Calibri" panose="020F0502020204030204" pitchFamily="34" charset="0"/>
                <a:ea typeface="Calibri" panose="020F0502020204030204" pitchFamily="34" charset="0"/>
                <a:cs typeface="Calibri" panose="020F0502020204030204" pitchFamily="34" charset="0"/>
              </a:rPr>
              <a:t>the government’s own program </a:t>
            </a:r>
          </a:p>
          <a:p>
            <a:r>
              <a:rPr lang="en-US" sz="2200" dirty="0">
                <a:latin typeface="Calibri" panose="020F0502020204030204" pitchFamily="34" charset="0"/>
                <a:ea typeface="Calibri" panose="020F0502020204030204" pitchFamily="34" charset="0"/>
                <a:cs typeface="Calibri" panose="020F0502020204030204" pitchFamily="34" charset="0"/>
              </a:rPr>
              <a:t>in any future implementation.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2. Clear Mandates: </a:t>
            </a:r>
          </a:p>
          <a:p>
            <a:r>
              <a:rPr lang="en-US" sz="2200" dirty="0">
                <a:latin typeface="Calibri" panose="020F0502020204030204" pitchFamily="34" charset="0"/>
                <a:ea typeface="Calibri" panose="020F0502020204030204" pitchFamily="34" charset="0"/>
                <a:cs typeface="Calibri" panose="020F0502020204030204" pitchFamily="34" charset="0"/>
              </a:rPr>
              <a:t>Clear mandates for block officials, </a:t>
            </a:r>
          </a:p>
          <a:p>
            <a:r>
              <a:rPr lang="en-US" sz="2200" dirty="0">
                <a:latin typeface="Calibri" panose="020F0502020204030204" pitchFamily="34" charset="0"/>
                <a:ea typeface="Calibri" panose="020F0502020204030204" pitchFamily="34" charset="0"/>
                <a:cs typeface="Calibri" panose="020F0502020204030204" pitchFamily="34" charset="0"/>
              </a:rPr>
              <a:t>school heads, and teachers should prioritize implementing the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 FLN Booster program intensively for 45-60 days before starting textbooks. </a:t>
            </a:r>
          </a:p>
          <a:p>
            <a:r>
              <a:rPr lang="en-US" sz="2200" dirty="0">
                <a:latin typeface="Calibri" panose="020F0502020204030204" pitchFamily="34" charset="0"/>
                <a:ea typeface="Calibri" panose="020F0502020204030204" pitchFamily="34" charset="0"/>
                <a:cs typeface="Calibri" panose="020F0502020204030204" pitchFamily="34" charset="0"/>
              </a:rPr>
              <a:t>Ideally, it should be fully incorporated </a:t>
            </a:r>
          </a:p>
          <a:p>
            <a:r>
              <a:rPr lang="en-US" sz="2200" dirty="0">
                <a:latin typeface="Calibri" panose="020F0502020204030204" pitchFamily="34" charset="0"/>
                <a:ea typeface="Calibri" panose="020F0502020204030204" pitchFamily="34" charset="0"/>
                <a:cs typeface="Calibri" panose="020F0502020204030204" pitchFamily="34" charset="0"/>
              </a:rPr>
              <a:t>into the prescribed curriculum, as a </a:t>
            </a:r>
          </a:p>
          <a:p>
            <a:r>
              <a:rPr lang="en-US" sz="2200" dirty="0">
                <a:latin typeface="Calibri" panose="020F0502020204030204" pitchFamily="34" charset="0"/>
                <a:ea typeface="Calibri" panose="020F0502020204030204" pitchFamily="34" charset="0"/>
                <a:cs typeface="Calibri" panose="020F0502020204030204" pitchFamily="34" charset="0"/>
              </a:rPr>
              <a:t>mixed approach hinders the program’s objectives.</a:t>
            </a:r>
          </a:p>
          <a:p>
            <a:endParaRPr lang="en-US" sz="2200" dirty="0">
              <a:latin typeface="Calibri" panose="020F0502020204030204" pitchFamily="34" charset="0"/>
              <a:ea typeface="Calibri" panose="020F0502020204030204" pitchFamily="34" charset="0"/>
              <a:cs typeface="Calibri" panose="020F0502020204030204" pitchFamily="34" charset="0"/>
            </a:endParaRP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3. Building on Partnerships</a:t>
            </a:r>
          </a:p>
          <a:p>
            <a:r>
              <a:rPr lang="en-US" sz="2200" dirty="0">
                <a:latin typeface="Calibri" panose="020F0502020204030204" pitchFamily="34" charset="0"/>
                <a:ea typeface="Calibri" panose="020F0502020204030204" pitchFamily="34" charset="0"/>
                <a:cs typeface="Calibri" panose="020F0502020204030204" pitchFamily="34" charset="0"/>
              </a:rPr>
              <a:t>DEVI </a:t>
            </a:r>
            <a:r>
              <a:rPr lang="en-US" sz="2200" dirty="0" err="1">
                <a:latin typeface="Calibri" panose="020F0502020204030204" pitchFamily="34" charset="0"/>
                <a:ea typeface="Calibri" panose="020F0502020204030204" pitchFamily="34" charset="0"/>
                <a:cs typeface="Calibri" panose="020F0502020204030204" pitchFamily="34" charset="0"/>
              </a:rPr>
              <a:t>Sansthan</a:t>
            </a:r>
            <a:r>
              <a:rPr lang="en-US" sz="2200" dirty="0">
                <a:latin typeface="Calibri" panose="020F0502020204030204" pitchFamily="34" charset="0"/>
                <a:ea typeface="Calibri" panose="020F0502020204030204" pitchFamily="34" charset="0"/>
                <a:cs typeface="Calibri" panose="020F0502020204030204" pitchFamily="34" charset="0"/>
              </a:rPr>
              <a:t> will continue to act as knowledge partner for training and empowerment. </a:t>
            </a:r>
          </a:p>
          <a:p>
            <a:r>
              <a:rPr lang="en-US" sz="2200" dirty="0">
                <a:latin typeface="Calibri" panose="020F0502020204030204" pitchFamily="34" charset="0"/>
                <a:ea typeface="Calibri" panose="020F0502020204030204" pitchFamily="34" charset="0"/>
                <a:cs typeface="Calibri" panose="020F0502020204030204" pitchFamily="34" charset="0"/>
              </a:rPr>
              <a:t>17000 Ft Foundation will continue to provide implementation support and collaboration to both the government and DEVI </a:t>
            </a:r>
            <a:r>
              <a:rPr lang="en-US" sz="2200" dirty="0" err="1">
                <a:latin typeface="Calibri" panose="020F0502020204030204" pitchFamily="34" charset="0"/>
                <a:ea typeface="Calibri" panose="020F0502020204030204" pitchFamily="34" charset="0"/>
                <a:cs typeface="Calibri" panose="020F0502020204030204" pitchFamily="34" charset="0"/>
              </a:rPr>
              <a:t>Sansthan</a:t>
            </a:r>
            <a:r>
              <a:rPr lang="en-US" sz="2200" dirty="0">
                <a:latin typeface="Calibri" panose="020F0502020204030204" pitchFamily="34" charset="0"/>
                <a:ea typeface="Calibri" panose="020F0502020204030204" pitchFamily="34" charset="0"/>
                <a:cs typeface="Calibri" panose="020F0502020204030204" pitchFamily="34" charset="0"/>
              </a:rPr>
              <a:t>. </a:t>
            </a:r>
          </a:p>
          <a:p>
            <a:endParaRPr lang="en-US" sz="2200" dirty="0">
              <a:latin typeface="Calibri" panose="020F0502020204030204" pitchFamily="34" charset="0"/>
              <a:ea typeface="Calibri" panose="020F0502020204030204" pitchFamily="34" charset="0"/>
              <a:cs typeface="Calibri" panose="020F0502020204030204" pitchFamily="34" charset="0"/>
            </a:endParaRPr>
          </a:p>
          <a:p>
            <a:r>
              <a:rPr lang="en-US" sz="2200" b="1" dirty="0">
                <a:latin typeface="Calibri" panose="020F0502020204030204" pitchFamily="34" charset="0"/>
                <a:ea typeface="Calibri" panose="020F0502020204030204" pitchFamily="34" charset="0"/>
                <a:cs typeface="Calibri" panose="020F0502020204030204" pitchFamily="34" charset="0"/>
              </a:rPr>
              <a:t>4. Greater Engagement of Parents</a:t>
            </a:r>
            <a:br>
              <a:rPr lang="en-US" sz="2200" dirty="0">
                <a:latin typeface="Calibri" panose="020F0502020204030204" pitchFamily="34" charset="0"/>
                <a:ea typeface="Calibri" panose="020F0502020204030204" pitchFamily="34" charset="0"/>
                <a:cs typeface="Calibri" panose="020F0502020204030204" pitchFamily="34" charset="0"/>
              </a:rPr>
            </a:br>
            <a:r>
              <a:rPr lang="en-US" sz="2200" dirty="0">
                <a:latin typeface="Calibri" panose="020F0502020204030204" pitchFamily="34" charset="0"/>
                <a:ea typeface="Calibri" panose="020F0502020204030204" pitchFamily="34" charset="0"/>
                <a:cs typeface="Calibri" panose="020F0502020204030204" pitchFamily="34" charset="0"/>
              </a:rPr>
              <a:t>We can look at involving parent through PTMs (creating awareness about </a:t>
            </a:r>
            <a:r>
              <a:rPr lang="en-US" sz="2200" dirty="0" err="1">
                <a:latin typeface="Calibri" panose="020F0502020204030204" pitchFamily="34" charset="0"/>
                <a:ea typeface="Calibri" panose="020F0502020204030204" pitchFamily="34" charset="0"/>
                <a:cs typeface="Calibri" panose="020F0502020204030204" pitchFamily="34" charset="0"/>
              </a:rPr>
              <a:t>ALfA</a:t>
            </a:r>
            <a:r>
              <a:rPr lang="en-US" sz="2200" dirty="0">
                <a:latin typeface="Calibri" panose="020F0502020204030204" pitchFamily="34" charset="0"/>
                <a:ea typeface="Calibri" panose="020F0502020204030204" pitchFamily="34" charset="0"/>
                <a:cs typeface="Calibri" panose="020F0502020204030204" pitchFamily="34" charset="0"/>
              </a:rPr>
              <a:t>)</a:t>
            </a:r>
          </a:p>
          <a:p>
            <a:endParaRPr lang="en-US" sz="2200" dirty="0">
              <a:latin typeface="Calibri" panose="020F0502020204030204" pitchFamily="34" charset="0"/>
              <a:ea typeface="Calibri" panose="020F0502020204030204" pitchFamily="34" charset="0"/>
              <a:cs typeface="Calibri" panose="020F0502020204030204" pitchFamily="34" charset="0"/>
            </a:endParaRPr>
          </a:p>
          <a:p>
            <a:endParaRPr lang="en-US" sz="22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0BBE37E5-99CE-0313-D3BA-44C3F2DBA3D2}"/>
              </a:ext>
            </a:extLst>
          </p:cNvPr>
          <p:cNvPicPr>
            <a:picLocks noChangeAspect="1"/>
          </p:cNvPicPr>
          <p:nvPr/>
        </p:nvPicPr>
        <p:blipFill>
          <a:blip r:embed="rId2"/>
          <a:stretch>
            <a:fillRect/>
          </a:stretch>
        </p:blipFill>
        <p:spPr>
          <a:xfrm>
            <a:off x="8614744" y="413266"/>
            <a:ext cx="2547078" cy="677108"/>
          </a:xfrm>
          <a:prstGeom prst="rect">
            <a:avLst/>
          </a:prstGeom>
        </p:spPr>
      </p:pic>
      <p:sp>
        <p:nvSpPr>
          <p:cNvPr id="12" name="TextBox 11">
            <a:extLst>
              <a:ext uri="{FF2B5EF4-FFF2-40B4-BE49-F238E27FC236}">
                <a16:creationId xmlns:a16="http://schemas.microsoft.com/office/drawing/2014/main" id="{2BB5FB8A-DCD0-56E1-1F82-44BF6519E6F8}"/>
              </a:ext>
            </a:extLst>
          </p:cNvPr>
          <p:cNvSpPr txBox="1"/>
          <p:nvPr/>
        </p:nvSpPr>
        <p:spPr>
          <a:xfrm>
            <a:off x="574600" y="637954"/>
            <a:ext cx="7325391" cy="584775"/>
          </a:xfrm>
          <a:prstGeom prst="rect">
            <a:avLst/>
          </a:prstGeom>
          <a:noFill/>
        </p:spPr>
        <p:txBody>
          <a:bodyPr wrap="square">
            <a:spAutoFit/>
          </a:bodyPr>
          <a:lstStyle/>
          <a:p>
            <a:pPr marL="1774825" marR="0" lvl="0" indent="-1774825" algn="l" rtl="0">
              <a:spcBef>
                <a:spcPts val="0"/>
              </a:spcBef>
              <a:spcAft>
                <a:spcPts val="0"/>
              </a:spcAft>
              <a:buClr>
                <a:schemeClr val="dk1"/>
              </a:buClr>
              <a:buSzPts val="1800"/>
            </a:pPr>
            <a:r>
              <a:rPr lang="en-US" sz="3200" b="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Pre-Conditions for Even Greater Success</a:t>
            </a:r>
          </a:p>
        </p:txBody>
      </p:sp>
    </p:spTree>
    <p:extLst>
      <p:ext uri="{BB962C8B-B14F-4D97-AF65-F5344CB8AC3E}">
        <p14:creationId xmlns:p14="http://schemas.microsoft.com/office/powerpoint/2010/main" val="13753773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11BD77C-AFDB-52F3-4960-9D86939C9B77}"/>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4" name="Picture 3">
            <a:extLst>
              <a:ext uri="{FF2B5EF4-FFF2-40B4-BE49-F238E27FC236}">
                <a16:creationId xmlns:a16="http://schemas.microsoft.com/office/drawing/2014/main" id="{9CB991B0-05A4-D75F-86E4-15ADAE88D103}"/>
              </a:ext>
            </a:extLst>
          </p:cNvPr>
          <p:cNvPicPr>
            <a:picLocks noChangeAspect="1"/>
          </p:cNvPicPr>
          <p:nvPr/>
        </p:nvPicPr>
        <p:blipFill>
          <a:blip r:embed="rId2"/>
          <a:stretch>
            <a:fillRect/>
          </a:stretch>
        </p:blipFill>
        <p:spPr>
          <a:xfrm>
            <a:off x="539102" y="876300"/>
            <a:ext cx="11113796" cy="5105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842641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7737B8-B758-F5EA-A7C2-43C079A62BF2}"/>
              </a:ext>
            </a:extLst>
          </p:cNvPr>
          <p:cNvSpPr/>
          <p:nvPr/>
        </p:nvSpPr>
        <p:spPr>
          <a:xfrm>
            <a:off x="0" y="0"/>
            <a:ext cx="12192000"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2" name="Picture 1">
            <a:hlinkClick r:id="rId2"/>
            <a:extLst>
              <a:ext uri="{FF2B5EF4-FFF2-40B4-BE49-F238E27FC236}">
                <a16:creationId xmlns:a16="http://schemas.microsoft.com/office/drawing/2014/main" id="{06EACA15-14EE-54E4-34F1-DDBA99E954DC}"/>
              </a:ext>
            </a:extLst>
          </p:cNvPr>
          <p:cNvPicPr>
            <a:picLocks noChangeAspect="1"/>
          </p:cNvPicPr>
          <p:nvPr/>
        </p:nvPicPr>
        <p:blipFill>
          <a:blip r:embed="rId3"/>
          <a:stretch>
            <a:fillRect/>
          </a:stretch>
        </p:blipFill>
        <p:spPr>
          <a:xfrm>
            <a:off x="895350" y="557212"/>
            <a:ext cx="10210800" cy="57435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hlinkClick r:id="rId2"/>
            <a:extLst>
              <a:ext uri="{FF2B5EF4-FFF2-40B4-BE49-F238E27FC236}">
                <a16:creationId xmlns:a16="http://schemas.microsoft.com/office/drawing/2014/main" id="{1A42A003-F380-CEE2-D282-3B38E8DC9E25}"/>
              </a:ext>
            </a:extLst>
          </p:cNvPr>
          <p:cNvPicPr>
            <a:picLocks noChangeAspect="1"/>
          </p:cNvPicPr>
          <p:nvPr/>
        </p:nvPicPr>
        <p:blipFill>
          <a:blip r:embed="rId4"/>
          <a:stretch>
            <a:fillRect/>
          </a:stretch>
        </p:blipFill>
        <p:spPr>
          <a:xfrm>
            <a:off x="9563100" y="828675"/>
            <a:ext cx="1231584" cy="852487"/>
          </a:xfrm>
          <a:prstGeom prst="rect">
            <a:avLst/>
          </a:prstGeom>
        </p:spPr>
      </p:pic>
    </p:spTree>
    <p:extLst>
      <p:ext uri="{BB962C8B-B14F-4D97-AF65-F5344CB8AC3E}">
        <p14:creationId xmlns:p14="http://schemas.microsoft.com/office/powerpoint/2010/main" val="190774324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4">
            <a:extLst>
              <a:ext uri="{FF2B5EF4-FFF2-40B4-BE49-F238E27FC236}">
                <a16:creationId xmlns:a16="http://schemas.microsoft.com/office/drawing/2014/main" id="{558F46BB-3CE9-9689-57C6-8006FE4B395F}"/>
              </a:ext>
            </a:extLst>
          </p:cNvPr>
          <p:cNvSpPr/>
          <p:nvPr/>
        </p:nvSpPr>
        <p:spPr>
          <a:xfrm>
            <a:off x="0" y="0"/>
            <a:ext cx="12192000" cy="6858000"/>
          </a:xfrm>
          <a:prstGeom prst="rect">
            <a:avLst/>
          </a:prstGeom>
          <a:solidFill>
            <a:srgbClr val="002060">
              <a:alpha val="81000"/>
            </a:srgbClr>
          </a:solidFill>
          <a:ln w="12700">
            <a:miter lim="400000"/>
          </a:ln>
        </p:spPr>
        <p:txBody>
          <a:bodyPr lIns="45719" rIns="45719" anchor="ctr"/>
          <a:lstStyle/>
          <a:p>
            <a:pPr algn="ctr">
              <a:defRPr sz="7000">
                <a:solidFill>
                  <a:srgbClr val="FFFFFF"/>
                </a:solidFill>
                <a:latin typeface="Bebas Neue"/>
                <a:ea typeface="Bebas Neue"/>
                <a:cs typeface="Bebas Neue"/>
                <a:sym typeface="Bebas Neue"/>
              </a:defRPr>
            </a:pPr>
            <a:endParaRPr/>
          </a:p>
        </p:txBody>
      </p:sp>
      <p:sp>
        <p:nvSpPr>
          <p:cNvPr id="7" name="Rectangle 6">
            <a:extLst>
              <a:ext uri="{FF2B5EF4-FFF2-40B4-BE49-F238E27FC236}">
                <a16:creationId xmlns:a16="http://schemas.microsoft.com/office/drawing/2014/main" id="{945166EB-7E2F-D27C-0D7E-A930C731B330}"/>
              </a:ext>
            </a:extLst>
          </p:cNvPr>
          <p:cNvSpPr/>
          <p:nvPr/>
        </p:nvSpPr>
        <p:spPr>
          <a:xfrm>
            <a:off x="4851400" y="0"/>
            <a:ext cx="58928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4" name="Picture 3">
            <a:extLst>
              <a:ext uri="{FF2B5EF4-FFF2-40B4-BE49-F238E27FC236}">
                <a16:creationId xmlns:a16="http://schemas.microsoft.com/office/drawing/2014/main" id="{BDDFAC02-C122-B82E-F7A3-BD618810586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Lst>
          </a:blip>
          <a:srcRect t="7757" r="19107" b="18989"/>
          <a:stretch/>
        </p:blipFill>
        <p:spPr>
          <a:xfrm>
            <a:off x="2349951" y="55131"/>
            <a:ext cx="7686041" cy="52201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6">
            <a:extLst>
              <a:ext uri="{FF2B5EF4-FFF2-40B4-BE49-F238E27FC236}">
                <a16:creationId xmlns:a16="http://schemas.microsoft.com/office/drawing/2014/main" id="{3D942E0F-B9B0-0EED-C961-392E84F4B5B8}"/>
              </a:ext>
            </a:extLst>
          </p:cNvPr>
          <p:cNvSpPr/>
          <p:nvPr/>
        </p:nvSpPr>
        <p:spPr>
          <a:xfrm>
            <a:off x="0" y="5349032"/>
            <a:ext cx="12192000" cy="1153368"/>
          </a:xfrm>
          <a:prstGeom prst="rect">
            <a:avLst/>
          </a:prstGeom>
          <a:solidFill>
            <a:srgbClr val="FFFFFF"/>
          </a:solidFill>
          <a:ln w="12700">
            <a:miter lim="400000"/>
          </a:ln>
        </p:spPr>
        <p:txBody>
          <a:bodyPr lIns="45719" rIns="45719" anchor="ctr"/>
          <a:lstStyle/>
          <a:p>
            <a:pPr algn="ctr">
              <a:defRPr sz="7000">
                <a:solidFill>
                  <a:srgbClr val="FFFFFF"/>
                </a:solidFill>
                <a:latin typeface="Bebas Neue"/>
                <a:ea typeface="Bebas Neue"/>
                <a:cs typeface="Bebas Neue"/>
                <a:sym typeface="Bebas Neue"/>
              </a:defRPr>
            </a:pPr>
            <a:endParaRPr/>
          </a:p>
        </p:txBody>
      </p:sp>
      <p:sp>
        <p:nvSpPr>
          <p:cNvPr id="9" name="TextBox 7">
            <a:extLst>
              <a:ext uri="{FF2B5EF4-FFF2-40B4-BE49-F238E27FC236}">
                <a16:creationId xmlns:a16="http://schemas.microsoft.com/office/drawing/2014/main" id="{ECC18046-EC33-199E-70B2-775EBBCD5092}"/>
              </a:ext>
            </a:extLst>
          </p:cNvPr>
          <p:cNvSpPr txBox="1"/>
          <p:nvPr/>
        </p:nvSpPr>
        <p:spPr>
          <a:xfrm>
            <a:off x="3178278" y="5614018"/>
            <a:ext cx="8450825" cy="7156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spcBef>
                <a:spcPts val="400"/>
              </a:spcBef>
              <a:defRPr sz="2000" b="1">
                <a:latin typeface="Times New Roman"/>
                <a:ea typeface="Times New Roman"/>
                <a:cs typeface="Times New Roman"/>
                <a:sym typeface="Times New Roman"/>
              </a:defRPr>
            </a:pPr>
            <a:r>
              <a:t>+91-740 840 6000  |  www.dignityeducation.org  |  info@dignityeducation.org </a:t>
            </a:r>
          </a:p>
          <a:p>
            <a:pPr algn="ctr">
              <a:spcBef>
                <a:spcPts val="400"/>
              </a:spcBef>
              <a:defRPr sz="2000" b="1">
                <a:latin typeface="Times New Roman"/>
                <a:ea typeface="Times New Roman"/>
                <a:cs typeface="Times New Roman"/>
                <a:sym typeface="Times New Roman"/>
              </a:defRPr>
            </a:pPr>
            <a:r>
              <a:t>12 Station Road, Lucknow 226001, UP INDIA</a:t>
            </a:r>
          </a:p>
        </p:txBody>
      </p:sp>
      <p:pic>
        <p:nvPicPr>
          <p:cNvPr id="10" name="Picture 8" descr="Picture 8">
            <a:extLst>
              <a:ext uri="{FF2B5EF4-FFF2-40B4-BE49-F238E27FC236}">
                <a16:creationId xmlns:a16="http://schemas.microsoft.com/office/drawing/2014/main" id="{DCC8CBBA-D9FB-3C1D-40E2-4C6718AA53BE}"/>
              </a:ext>
            </a:extLst>
          </p:cNvPr>
          <p:cNvPicPr>
            <a:picLocks noChangeAspect="1"/>
          </p:cNvPicPr>
          <p:nvPr/>
        </p:nvPicPr>
        <p:blipFill>
          <a:blip r:embed="rId4"/>
          <a:stretch>
            <a:fillRect/>
          </a:stretch>
        </p:blipFill>
        <p:spPr>
          <a:xfrm>
            <a:off x="674431" y="5407797"/>
            <a:ext cx="2458127" cy="1094602"/>
          </a:xfrm>
          <a:prstGeom prst="rect">
            <a:avLst/>
          </a:prstGeom>
          <a:ln w="12700">
            <a:miter lim="400000"/>
          </a:ln>
        </p:spPr>
      </p:pic>
    </p:spTree>
    <p:extLst>
      <p:ext uri="{BB962C8B-B14F-4D97-AF65-F5344CB8AC3E}">
        <p14:creationId xmlns:p14="http://schemas.microsoft.com/office/powerpoint/2010/main" val="2118722961"/>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167</TotalTime>
  <Words>2308</Words>
  <Application>Microsoft Office PowerPoint</Application>
  <PresentationFormat>Widescreen</PresentationFormat>
  <Paragraphs>383</Paragraphs>
  <Slides>69</Slides>
  <Notes>1</Notes>
  <HiddenSlides>0</HiddenSlides>
  <MMClips>10</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69</vt:i4>
      </vt:variant>
    </vt:vector>
  </HeadingPairs>
  <TitlesOfParts>
    <vt:vector size="83" baseType="lpstr">
      <vt:lpstr>Carlito</vt:lpstr>
      <vt:lpstr>Antonio</vt:lpstr>
      <vt:lpstr>Arial</vt:lpstr>
      <vt:lpstr>Helvetica</vt:lpstr>
      <vt:lpstr>Bebas Neue</vt:lpstr>
      <vt:lpstr>Calibri Light</vt:lpstr>
      <vt:lpstr>Playfair Display</vt:lpstr>
      <vt:lpstr>Times New Roman</vt:lpstr>
      <vt:lpstr>Calibri</vt:lpstr>
      <vt:lpstr>Roboto</vt:lpstr>
      <vt:lpstr>Poppins</vt:lpstr>
      <vt:lpstr>Office Theme</vt:lpstr>
      <vt:lpstr>1_Office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Saif Ali</dc:creator>
  <cp:lastModifiedBy>Admin</cp:lastModifiedBy>
  <cp:revision>7</cp:revision>
  <dcterms:modified xsi:type="dcterms:W3CDTF">2024-10-15T16:24:22Z</dcterms:modified>
</cp:coreProperties>
</file>